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98" r:id="rId12"/>
    <p:sldId id="378" r:id="rId13"/>
    <p:sldId id="379" r:id="rId14"/>
    <p:sldId id="380" r:id="rId15"/>
    <p:sldId id="399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A8D3D-1261-46F1-A3BF-09A3313A11EA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7FA4A2-0950-4F79-A5E5-71252761D0B6}" type="slidenum">
              <a:rPr lang="es-AR" smtClean="0"/>
              <a:pPr/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4A9E160-05EB-4AFB-AF35-8CE7A86B4910}" type="slidenum">
              <a:rPr lang="es-ES_tradnl" altLang="es-AR" smtClean="0"/>
              <a:pPr/>
              <a:t>18</a:t>
            </a:fld>
            <a:endParaRPr lang="es-ES_tradnl" altLang="es-AR"/>
          </a:p>
        </p:txBody>
      </p:sp>
      <p:sp>
        <p:nvSpPr>
          <p:cNvPr id="37891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2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AR" altLang="es-AR"/>
          </a:p>
        </p:txBody>
      </p:sp>
      <p:sp>
        <p:nvSpPr>
          <p:cNvPr id="37893" name="3 Marcador de número de diapositiva"/>
          <p:cNvSpPr txBox="1">
            <a:spLocks noGrp="1"/>
          </p:cNvSpPr>
          <p:nvPr/>
        </p:nvSpPr>
        <p:spPr bwMode="auto">
          <a:xfrm>
            <a:off x="3884414" y="8685894"/>
            <a:ext cx="2972098" cy="456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2" tIns="45716" rIns="91432" bIns="45716" anchor="b"/>
          <a:lstStyle/>
          <a:p>
            <a:pPr algn="r" eaLnBrk="1" hangingPunct="1"/>
            <a:fld id="{2511F75A-C4FB-4CC4-8250-D2F8689F2C0A}" type="slidenum">
              <a:rPr lang="es-AR" altLang="es-AR" sz="1200"/>
              <a:pPr algn="r" eaLnBrk="1" hangingPunct="1"/>
              <a:t>18</a:t>
            </a:fld>
            <a:endParaRPr lang="es-AR" altLang="es-AR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A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A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5EDD0E-CDE2-4219-A651-F60DB3774FED}" type="datetimeFigureOut">
              <a:rPr lang="es-AR" smtClean="0"/>
              <a:pPr/>
              <a:t>02/07/2019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5A744E-99EA-4F1F-AD17-5245D481CE01}" type="slidenum">
              <a:rPr lang="es-AR" smtClean="0"/>
              <a:pPr/>
              <a:t>‹#›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6.gif"/><Relationship Id="rId5" Type="http://schemas.openxmlformats.org/officeDocument/2006/relationships/image" Target="../media/image15.png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6.gif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ar/imgres?imgurl=http://recursos.cnice.mec.es/biosfera/alumno/2bachillerato/inmune/imagenes/celulas/macrofago2.jpg&amp;imgrefurl=http://recursos.cnice.mec.es/biosfera/alumno/2bachillerato/inmune/ampliamonocito.htm&amp;usg=__Qk6k8kPdcVs875szx3edV_H_GU4=&amp;h=374&amp;w=350&amp;sz=39&amp;hl=es&amp;start=11&amp;tbnid=HgtuSx-vrODCDM:&amp;tbnh=122&amp;tbnw=114&amp;prev=/images?q=macr%C3%B3fago&amp;gbv=2&amp;hl=es&amp;sa=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google.com.ar/imgres?imgurl=http://recursos.cnice.mec.es/biosfera/alumno/2bachillerato/inmune/imagenes/celulas/macrofago2.jpg&amp;imgrefurl=http://recursos.cnice.mec.es/biosfera/alumno/2bachillerato/inmune/ampliamonocito.htm&amp;usg=__Qk6k8kPdcVs875szx3edV_H_GU4=&amp;h=374&amp;w=350&amp;sz=39&amp;hl=es&amp;start=11&amp;tbnid=HgtuSx-vrODCDM:&amp;tbnh=122&amp;tbnw=114&amp;prev=/images?q=macr%C3%B3fago&amp;gbv=2&amp;hl=es&amp;sa=G" TargetMode="External"/><Relationship Id="rId7" Type="http://schemas.openxmlformats.org/officeDocument/2006/relationships/image" Target="../media/image5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72008" y="1700808"/>
            <a:ext cx="8964488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lang="es-AR" sz="4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Metabolismo vitamínico-mineral (segunda parte)</a:t>
            </a:r>
          </a:p>
        </p:txBody>
      </p:sp>
      <p:sp>
        <p:nvSpPr>
          <p:cNvPr id="9" name="Text Box 3">
            <a:extLst>
              <a:ext uri="{FF2B5EF4-FFF2-40B4-BE49-F238E27FC236}">
                <a16:creationId xmlns:a16="http://schemas.microsoft.com/office/drawing/2014/main" id="{4579549E-F69B-430F-8441-1AB9307E31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520" y="4853478"/>
            <a:ext cx="5183187" cy="1615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s-MX" sz="2400" b="1" dirty="0">
                <a:solidFill>
                  <a:schemeClr val="bg1"/>
                </a:solidFill>
                <a:latin typeface="Times New Roman" pitchFamily="18" charset="0"/>
              </a:rPr>
              <a:t>Dr. Guillermo Mattioli</a:t>
            </a:r>
            <a:endParaRPr lang="es-MX" sz="32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MX" b="1" dirty="0">
                <a:solidFill>
                  <a:schemeClr val="bg1"/>
                </a:solidFill>
                <a:latin typeface="Times New Roman" pitchFamily="18" charset="0"/>
              </a:rPr>
              <a:t>Laboratorio de Nutrición Mineral</a:t>
            </a:r>
            <a:endParaRPr lang="es-MX" sz="2800" b="1" dirty="0">
              <a:solidFill>
                <a:schemeClr val="bg1"/>
              </a:solidFill>
              <a:latin typeface="Times New Roman" pitchFamily="18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s-MX" sz="1600" b="1" dirty="0">
                <a:solidFill>
                  <a:schemeClr val="bg1"/>
                </a:solidFill>
                <a:latin typeface="Times New Roman" pitchFamily="18" charset="0"/>
              </a:rPr>
              <a:t>Facultad de Ciencias Veterinarias </a:t>
            </a:r>
          </a:p>
          <a:p>
            <a:pPr eaLnBrk="0" hangingPunct="0">
              <a:spcBef>
                <a:spcPct val="50000"/>
              </a:spcBef>
            </a:pPr>
            <a:r>
              <a:rPr lang="es-MX" sz="1600" b="1" dirty="0">
                <a:solidFill>
                  <a:schemeClr val="bg1"/>
                </a:solidFill>
                <a:latin typeface="Times New Roman" pitchFamily="18" charset="0"/>
              </a:rPr>
              <a:t>Universidad Nacional de La Plata</a:t>
            </a:r>
            <a:endParaRPr lang="es-ES" b="1" dirty="0">
              <a:solidFill>
                <a:schemeClr val="bg1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803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72" name="Rectangle 120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828675" y="5589588"/>
            <a:ext cx="2160588" cy="647700"/>
            <a:chOff x="3424" y="2387"/>
            <a:chExt cx="1361" cy="408"/>
          </a:xfrm>
        </p:grpSpPr>
        <p:sp>
          <p:nvSpPr>
            <p:cNvPr id="49155" name="AutoShape 3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>
                <a:latin typeface="Tahoma" pitchFamily="34" charset="0"/>
              </a:endParaRPr>
            </a:p>
          </p:txBody>
        </p:sp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157" name="Freeform 5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58" name="Line 6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59" name="Line 7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828675" y="5273675"/>
            <a:ext cx="2160588" cy="647700"/>
            <a:chOff x="3424" y="2387"/>
            <a:chExt cx="1361" cy="408"/>
          </a:xfrm>
        </p:grpSpPr>
        <p:sp>
          <p:nvSpPr>
            <p:cNvPr id="49161" name="AutoShape 9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>
                <a:latin typeface="Tahoma" pitchFamily="34" charset="0"/>
              </a:endParaRPr>
            </a:p>
          </p:txBody>
        </p:sp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163" name="Freeform 11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64" name="Line 12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65" name="Line 13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827088" y="4956175"/>
            <a:ext cx="2160587" cy="647700"/>
            <a:chOff x="3424" y="2387"/>
            <a:chExt cx="1361" cy="408"/>
          </a:xfrm>
        </p:grpSpPr>
        <p:sp>
          <p:nvSpPr>
            <p:cNvPr id="49167" name="AutoShape 15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>
                <a:latin typeface="Tahoma" pitchFamily="34" charset="0"/>
              </a:endParaRPr>
            </a:p>
          </p:txBody>
        </p:sp>
        <p:grpSp>
          <p:nvGrpSpPr>
            <p:cNvPr id="7" name="Group 16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169" name="Freeform 17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70" name="Line 18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71" name="Line 19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8" name="Group 20"/>
          <p:cNvGrpSpPr>
            <a:grpSpLocks/>
          </p:cNvGrpSpPr>
          <p:nvPr/>
        </p:nvGrpSpPr>
        <p:grpSpPr bwMode="auto">
          <a:xfrm>
            <a:off x="828675" y="4649788"/>
            <a:ext cx="2160588" cy="647700"/>
            <a:chOff x="3424" y="2387"/>
            <a:chExt cx="1361" cy="408"/>
          </a:xfrm>
        </p:grpSpPr>
        <p:sp>
          <p:nvSpPr>
            <p:cNvPr id="49173" name="AutoShape 21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>
                <a:latin typeface="Tahoma" pitchFamily="34" charset="0"/>
              </a:endParaRPr>
            </a:p>
          </p:txBody>
        </p:sp>
        <p:grpSp>
          <p:nvGrpSpPr>
            <p:cNvPr id="9" name="Group 22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175" name="Freeform 23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76" name="Line 24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77" name="Line 25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0" name="Group 26"/>
          <p:cNvGrpSpPr>
            <a:grpSpLocks/>
          </p:cNvGrpSpPr>
          <p:nvPr/>
        </p:nvGrpSpPr>
        <p:grpSpPr bwMode="auto">
          <a:xfrm>
            <a:off x="828675" y="4337050"/>
            <a:ext cx="2160588" cy="647700"/>
            <a:chOff x="3424" y="2387"/>
            <a:chExt cx="1361" cy="408"/>
          </a:xfrm>
        </p:grpSpPr>
        <p:sp>
          <p:nvSpPr>
            <p:cNvPr id="49179" name="AutoShape 27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>
                <a:latin typeface="Tahoma" pitchFamily="34" charset="0"/>
              </a:endParaRPr>
            </a:p>
          </p:txBody>
        </p:sp>
        <p:grpSp>
          <p:nvGrpSpPr>
            <p:cNvPr id="11" name="Group 28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181" name="Freeform 29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82" name="Line 30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83" name="Line 31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2" name="Group 32"/>
          <p:cNvGrpSpPr>
            <a:grpSpLocks/>
          </p:cNvGrpSpPr>
          <p:nvPr/>
        </p:nvGrpSpPr>
        <p:grpSpPr bwMode="auto">
          <a:xfrm>
            <a:off x="828675" y="4048125"/>
            <a:ext cx="2160588" cy="647700"/>
            <a:chOff x="3424" y="2387"/>
            <a:chExt cx="1361" cy="408"/>
          </a:xfrm>
        </p:grpSpPr>
        <p:sp>
          <p:nvSpPr>
            <p:cNvPr id="49185" name="AutoShape 33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>
                <a:latin typeface="Tahoma" pitchFamily="34" charset="0"/>
              </a:endParaRPr>
            </a:p>
          </p:txBody>
        </p:sp>
        <p:grpSp>
          <p:nvGrpSpPr>
            <p:cNvPr id="13" name="Group 34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187" name="Freeform 35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88" name="Line 36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89" name="Line 37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4" name="Group 38"/>
          <p:cNvGrpSpPr>
            <a:grpSpLocks/>
          </p:cNvGrpSpPr>
          <p:nvPr/>
        </p:nvGrpSpPr>
        <p:grpSpPr bwMode="auto">
          <a:xfrm>
            <a:off x="830263" y="3717925"/>
            <a:ext cx="2160587" cy="647700"/>
            <a:chOff x="3424" y="2387"/>
            <a:chExt cx="1361" cy="408"/>
          </a:xfrm>
        </p:grpSpPr>
        <p:sp>
          <p:nvSpPr>
            <p:cNvPr id="49191" name="AutoShape 39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>
                <a:latin typeface="Tahoma" pitchFamily="34" charset="0"/>
              </a:endParaRPr>
            </a:p>
          </p:txBody>
        </p:sp>
        <p:grpSp>
          <p:nvGrpSpPr>
            <p:cNvPr id="15" name="Group 40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193" name="Freeform 41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94" name="Line 42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195" name="Line 43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6" name="Group 44"/>
          <p:cNvGrpSpPr>
            <a:grpSpLocks/>
          </p:cNvGrpSpPr>
          <p:nvPr/>
        </p:nvGrpSpPr>
        <p:grpSpPr bwMode="auto">
          <a:xfrm>
            <a:off x="830263" y="3402013"/>
            <a:ext cx="2160587" cy="647700"/>
            <a:chOff x="3424" y="2387"/>
            <a:chExt cx="1361" cy="408"/>
          </a:xfrm>
        </p:grpSpPr>
        <p:sp>
          <p:nvSpPr>
            <p:cNvPr id="49197" name="AutoShape 45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17" name="Group 46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199" name="Freeform 47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00" name="Line 48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01" name="Line 49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8" name="Group 50"/>
          <p:cNvGrpSpPr>
            <a:grpSpLocks/>
          </p:cNvGrpSpPr>
          <p:nvPr/>
        </p:nvGrpSpPr>
        <p:grpSpPr bwMode="auto">
          <a:xfrm>
            <a:off x="828675" y="3084513"/>
            <a:ext cx="2160588" cy="647700"/>
            <a:chOff x="3424" y="2387"/>
            <a:chExt cx="1361" cy="408"/>
          </a:xfrm>
        </p:grpSpPr>
        <p:sp>
          <p:nvSpPr>
            <p:cNvPr id="49203" name="AutoShape 51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19" name="Group 52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205" name="Freeform 53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06" name="Line 54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07" name="Line 55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20" name="Group 56"/>
          <p:cNvGrpSpPr>
            <a:grpSpLocks/>
          </p:cNvGrpSpPr>
          <p:nvPr/>
        </p:nvGrpSpPr>
        <p:grpSpPr bwMode="auto">
          <a:xfrm>
            <a:off x="830263" y="2752725"/>
            <a:ext cx="2160587" cy="647700"/>
            <a:chOff x="3424" y="2387"/>
            <a:chExt cx="1361" cy="408"/>
          </a:xfrm>
        </p:grpSpPr>
        <p:sp>
          <p:nvSpPr>
            <p:cNvPr id="49209" name="AutoShape 57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1" name="Group 58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211" name="Freeform 59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12" name="Line 60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13" name="Line 61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22" name="Group 62"/>
          <p:cNvGrpSpPr>
            <a:grpSpLocks/>
          </p:cNvGrpSpPr>
          <p:nvPr/>
        </p:nvGrpSpPr>
        <p:grpSpPr bwMode="auto">
          <a:xfrm>
            <a:off x="830263" y="2465388"/>
            <a:ext cx="2160587" cy="647700"/>
            <a:chOff x="3424" y="2387"/>
            <a:chExt cx="1361" cy="408"/>
          </a:xfrm>
        </p:grpSpPr>
        <p:sp>
          <p:nvSpPr>
            <p:cNvPr id="49215" name="AutoShape 63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3" name="Group 64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217" name="Freeform 65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18" name="Line 66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19" name="Line 67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24" name="Group 68"/>
          <p:cNvGrpSpPr>
            <a:grpSpLocks/>
          </p:cNvGrpSpPr>
          <p:nvPr/>
        </p:nvGrpSpPr>
        <p:grpSpPr bwMode="auto">
          <a:xfrm>
            <a:off x="830263" y="2176463"/>
            <a:ext cx="2160587" cy="647700"/>
            <a:chOff x="3424" y="2387"/>
            <a:chExt cx="1361" cy="408"/>
          </a:xfrm>
        </p:grpSpPr>
        <p:sp>
          <p:nvSpPr>
            <p:cNvPr id="49221" name="AutoShape 69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5" name="Group 70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223" name="Freeform 71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24" name="Line 72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25" name="Line 73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26" name="Group 74"/>
          <p:cNvGrpSpPr>
            <a:grpSpLocks/>
          </p:cNvGrpSpPr>
          <p:nvPr/>
        </p:nvGrpSpPr>
        <p:grpSpPr bwMode="auto">
          <a:xfrm>
            <a:off x="828675" y="1858963"/>
            <a:ext cx="2160588" cy="647700"/>
            <a:chOff x="3424" y="2387"/>
            <a:chExt cx="1361" cy="408"/>
          </a:xfrm>
        </p:grpSpPr>
        <p:sp>
          <p:nvSpPr>
            <p:cNvPr id="49227" name="AutoShape 75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7" name="Group 76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229" name="Freeform 77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30" name="Line 78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31" name="Line 79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28" name="Group 80"/>
          <p:cNvGrpSpPr>
            <a:grpSpLocks/>
          </p:cNvGrpSpPr>
          <p:nvPr/>
        </p:nvGrpSpPr>
        <p:grpSpPr bwMode="auto">
          <a:xfrm>
            <a:off x="828675" y="1571625"/>
            <a:ext cx="2160588" cy="647700"/>
            <a:chOff x="3424" y="2387"/>
            <a:chExt cx="1361" cy="408"/>
          </a:xfrm>
        </p:grpSpPr>
        <p:sp>
          <p:nvSpPr>
            <p:cNvPr id="49233" name="AutoShape 81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9" name="Group 82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235" name="Freeform 83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36" name="Line 84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37" name="Line 85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30" name="Group 86"/>
          <p:cNvGrpSpPr>
            <a:grpSpLocks/>
          </p:cNvGrpSpPr>
          <p:nvPr/>
        </p:nvGrpSpPr>
        <p:grpSpPr bwMode="auto">
          <a:xfrm>
            <a:off x="828675" y="1282700"/>
            <a:ext cx="2160588" cy="647700"/>
            <a:chOff x="3424" y="2387"/>
            <a:chExt cx="1361" cy="408"/>
          </a:xfrm>
        </p:grpSpPr>
        <p:sp>
          <p:nvSpPr>
            <p:cNvPr id="49239" name="AutoShape 87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1" name="Group 88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9241" name="Freeform 89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42" name="Line 90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9243" name="Line 91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49152" name="Group 93"/>
          <p:cNvGrpSpPr>
            <a:grpSpLocks/>
          </p:cNvGrpSpPr>
          <p:nvPr/>
        </p:nvGrpSpPr>
        <p:grpSpPr bwMode="auto">
          <a:xfrm>
            <a:off x="3203575" y="2924175"/>
            <a:ext cx="5545138" cy="1466850"/>
            <a:chOff x="2018" y="1842"/>
            <a:chExt cx="3493" cy="924"/>
          </a:xfrm>
        </p:grpSpPr>
        <p:sp>
          <p:nvSpPr>
            <p:cNvPr id="49246" name="Line 94"/>
            <p:cNvSpPr>
              <a:spLocks noChangeShapeType="1"/>
            </p:cNvSpPr>
            <p:nvPr/>
          </p:nvSpPr>
          <p:spPr bwMode="auto">
            <a:xfrm flipH="1">
              <a:off x="2018" y="2296"/>
              <a:ext cx="3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49247" name="Text Box 95"/>
            <p:cNvSpPr txBox="1">
              <a:spLocks noChangeArrowheads="1"/>
            </p:cNvSpPr>
            <p:nvPr/>
          </p:nvSpPr>
          <p:spPr bwMode="auto">
            <a:xfrm>
              <a:off x="2109" y="184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2400" b="1">
                  <a:latin typeface="Tahoma" pitchFamily="34" charset="0"/>
                </a:rPr>
                <a:t>Producción</a:t>
              </a:r>
              <a:endParaRPr lang="es-ES_tradnl" sz="2400" b="1">
                <a:latin typeface="Tahoma" pitchFamily="34" charset="0"/>
              </a:endParaRPr>
            </a:p>
          </p:txBody>
        </p:sp>
        <p:sp>
          <p:nvSpPr>
            <p:cNvPr id="49248" name="Text Box 96"/>
            <p:cNvSpPr txBox="1">
              <a:spLocks noChangeArrowheads="1"/>
            </p:cNvSpPr>
            <p:nvPr/>
          </p:nvSpPr>
          <p:spPr bwMode="auto">
            <a:xfrm>
              <a:off x="2018" y="2478"/>
              <a:ext cx="15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2400" b="1">
                  <a:latin typeface="Tahoma" pitchFamily="34" charset="0"/>
                </a:rPr>
                <a:t>Mantenimiento</a:t>
              </a:r>
              <a:endParaRPr lang="es-ES_tradnl" sz="2400" b="1">
                <a:latin typeface="Tahoma" pitchFamily="34" charset="0"/>
              </a:endParaRPr>
            </a:p>
          </p:txBody>
        </p:sp>
      </p:grpSp>
      <p:sp>
        <p:nvSpPr>
          <p:cNvPr id="49260" name="Text Box 108"/>
          <p:cNvSpPr txBox="1">
            <a:spLocks noChangeArrowheads="1"/>
          </p:cNvSpPr>
          <p:nvPr/>
        </p:nvSpPr>
        <p:spPr bwMode="auto">
          <a:xfrm>
            <a:off x="6659563" y="5805488"/>
            <a:ext cx="180022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200" b="1" dirty="0">
                <a:latin typeface="Tahoma" pitchFamily="34" charset="0"/>
              </a:rPr>
              <a:t>  Barro</a:t>
            </a:r>
            <a:endParaRPr lang="es-ES_tradnl" sz="2200" b="1" dirty="0">
              <a:latin typeface="Tahoma" pitchFamily="34" charset="0"/>
            </a:endParaRPr>
          </a:p>
        </p:txBody>
      </p:sp>
      <p:sp>
        <p:nvSpPr>
          <p:cNvPr id="49261" name="Text Box 109"/>
          <p:cNvSpPr txBox="1">
            <a:spLocks noChangeArrowheads="1"/>
          </p:cNvSpPr>
          <p:nvPr/>
        </p:nvSpPr>
        <p:spPr bwMode="auto">
          <a:xfrm>
            <a:off x="6373813" y="5459413"/>
            <a:ext cx="22320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200" b="1" dirty="0">
                <a:latin typeface="Tahoma" pitchFamily="34" charset="0"/>
              </a:rPr>
              <a:t>     Calor</a:t>
            </a:r>
            <a:endParaRPr lang="es-ES_tradnl" sz="2200" b="1" dirty="0">
              <a:latin typeface="Tahoma" pitchFamily="34" charset="0"/>
            </a:endParaRPr>
          </a:p>
        </p:txBody>
      </p:sp>
      <p:sp>
        <p:nvSpPr>
          <p:cNvPr id="49262" name="Text Box 110"/>
          <p:cNvSpPr txBox="1">
            <a:spLocks noChangeArrowheads="1"/>
          </p:cNvSpPr>
          <p:nvPr/>
        </p:nvSpPr>
        <p:spPr bwMode="auto">
          <a:xfrm>
            <a:off x="6472238" y="5141913"/>
            <a:ext cx="1800225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200" b="1" dirty="0">
                <a:latin typeface="Tahoma" pitchFamily="34" charset="0"/>
              </a:rPr>
              <a:t>Otra dieta</a:t>
            </a:r>
            <a:endParaRPr lang="es-ES_tradnl" sz="2200" b="1" dirty="0">
              <a:latin typeface="Tahoma" pitchFamily="34" charset="0"/>
            </a:endParaRPr>
          </a:p>
        </p:txBody>
      </p:sp>
      <p:sp>
        <p:nvSpPr>
          <p:cNvPr id="49263" name="Text Box 111"/>
          <p:cNvSpPr txBox="1">
            <a:spLocks noChangeArrowheads="1"/>
          </p:cNvSpPr>
          <p:nvPr/>
        </p:nvSpPr>
        <p:spPr bwMode="auto">
          <a:xfrm>
            <a:off x="6443663" y="4840288"/>
            <a:ext cx="223202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200" b="1" dirty="0">
                <a:latin typeface="Tahoma" pitchFamily="34" charset="0"/>
              </a:rPr>
              <a:t>   Perros</a:t>
            </a:r>
            <a:endParaRPr lang="es-ES_tradnl" sz="2200" b="1" dirty="0">
              <a:latin typeface="Tahoma" pitchFamily="34" charset="0"/>
            </a:endParaRPr>
          </a:p>
        </p:txBody>
      </p:sp>
      <p:sp>
        <p:nvSpPr>
          <p:cNvPr id="49264" name="Text Box 112"/>
          <p:cNvSpPr txBox="1">
            <a:spLocks noChangeArrowheads="1"/>
          </p:cNvSpPr>
          <p:nvPr/>
        </p:nvSpPr>
        <p:spPr bwMode="auto">
          <a:xfrm>
            <a:off x="6372200" y="4565650"/>
            <a:ext cx="1875035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200" b="1" dirty="0" err="1">
                <a:latin typeface="Tahoma" pitchFamily="34" charset="0"/>
              </a:rPr>
              <a:t>Pododerm</a:t>
            </a:r>
            <a:r>
              <a:rPr lang="es-AR" sz="2200" b="1" dirty="0">
                <a:latin typeface="Tahoma" pitchFamily="34" charset="0"/>
              </a:rPr>
              <a:t>.</a:t>
            </a:r>
            <a:endParaRPr lang="es-ES_tradnl" sz="2200" b="1" dirty="0">
              <a:latin typeface="Tahoma" pitchFamily="34" charset="0"/>
            </a:endParaRPr>
          </a:p>
        </p:txBody>
      </p:sp>
      <p:sp>
        <p:nvSpPr>
          <p:cNvPr id="49265" name="Text Box 113"/>
          <p:cNvSpPr txBox="1">
            <a:spLocks noChangeArrowheads="1"/>
          </p:cNvSpPr>
          <p:nvPr/>
        </p:nvSpPr>
        <p:spPr bwMode="auto">
          <a:xfrm>
            <a:off x="6299200" y="4276725"/>
            <a:ext cx="24479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200" b="1">
                <a:latin typeface="Tahoma" pitchFamily="34" charset="0"/>
              </a:rPr>
              <a:t>Orden social</a:t>
            </a:r>
            <a:endParaRPr lang="es-ES_tradnl" sz="2200" b="1">
              <a:latin typeface="Tahoma" pitchFamily="34" charset="0"/>
            </a:endParaRPr>
          </a:p>
        </p:txBody>
      </p:sp>
      <p:sp>
        <p:nvSpPr>
          <p:cNvPr id="49266" name="Text Box 114"/>
          <p:cNvSpPr txBox="1">
            <a:spLocks noChangeArrowheads="1"/>
          </p:cNvSpPr>
          <p:nvPr/>
        </p:nvSpPr>
        <p:spPr bwMode="auto">
          <a:xfrm>
            <a:off x="1042988" y="3860800"/>
            <a:ext cx="20161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200" b="1">
                <a:latin typeface="Tahoma" pitchFamily="34" charset="0"/>
              </a:rPr>
              <a:t>Respiración</a:t>
            </a:r>
            <a:endParaRPr lang="es-ES_tradnl" sz="2200" b="1">
              <a:latin typeface="Tahoma" pitchFamily="34" charset="0"/>
            </a:endParaRPr>
          </a:p>
        </p:txBody>
      </p:sp>
      <p:sp>
        <p:nvSpPr>
          <p:cNvPr id="49267" name="Text Box 115"/>
          <p:cNvSpPr txBox="1">
            <a:spLocks noChangeArrowheads="1"/>
          </p:cNvSpPr>
          <p:nvPr/>
        </p:nvSpPr>
        <p:spPr bwMode="auto">
          <a:xfrm>
            <a:off x="1116013" y="4221163"/>
            <a:ext cx="1871662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200" b="1">
                <a:latin typeface="Tahoma" pitchFamily="34" charset="0"/>
              </a:rPr>
              <a:t>Fción renal</a:t>
            </a:r>
            <a:endParaRPr lang="es-ES_tradnl" sz="2200" b="1">
              <a:latin typeface="Tahoma" pitchFamily="34" charset="0"/>
            </a:endParaRPr>
          </a:p>
        </p:txBody>
      </p:sp>
      <p:sp>
        <p:nvSpPr>
          <p:cNvPr id="49268" name="Text Box 116"/>
          <p:cNvSpPr txBox="1">
            <a:spLocks noChangeArrowheads="1"/>
          </p:cNvSpPr>
          <p:nvPr/>
        </p:nvSpPr>
        <p:spPr bwMode="auto">
          <a:xfrm>
            <a:off x="900113" y="4508500"/>
            <a:ext cx="2016125" cy="4270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200" b="1">
                <a:latin typeface="Tahoma" pitchFamily="34" charset="0"/>
              </a:rPr>
              <a:t>Digestión</a:t>
            </a:r>
            <a:endParaRPr lang="es-ES_tradnl" sz="2200" b="1">
              <a:latin typeface="Tahoma" pitchFamily="34" charset="0"/>
            </a:endParaRPr>
          </a:p>
        </p:txBody>
      </p:sp>
      <p:sp>
        <p:nvSpPr>
          <p:cNvPr id="49269" name="Text Box 117"/>
          <p:cNvSpPr txBox="1">
            <a:spLocks noChangeArrowheads="1"/>
          </p:cNvSpPr>
          <p:nvPr/>
        </p:nvSpPr>
        <p:spPr bwMode="auto">
          <a:xfrm>
            <a:off x="971550" y="4843463"/>
            <a:ext cx="2203450" cy="4270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sz="2200" b="1">
                <a:latin typeface="Tahoma" pitchFamily="34" charset="0"/>
              </a:rPr>
              <a:t>Temperatura</a:t>
            </a:r>
            <a:endParaRPr lang="es-ES_tradnl" sz="2200" b="1">
              <a:latin typeface="Tahoma" pitchFamily="34" charset="0"/>
            </a:endParaRPr>
          </a:p>
        </p:txBody>
      </p:sp>
      <p:sp>
        <p:nvSpPr>
          <p:cNvPr id="49270" name="Text Box 118"/>
          <p:cNvSpPr txBox="1">
            <a:spLocks noChangeArrowheads="1"/>
          </p:cNvSpPr>
          <p:nvPr/>
        </p:nvSpPr>
        <p:spPr bwMode="auto">
          <a:xfrm>
            <a:off x="900113" y="5127625"/>
            <a:ext cx="2087562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AR" sz="2200" b="1">
                <a:latin typeface="Tahoma" pitchFamily="34" charset="0"/>
              </a:rPr>
              <a:t>Circulación</a:t>
            </a:r>
            <a:r>
              <a:rPr lang="es-AR" sz="2200">
                <a:latin typeface="Tahoma" pitchFamily="34" charset="0"/>
              </a:rPr>
              <a:t> </a:t>
            </a:r>
            <a:r>
              <a:rPr lang="es-AR" sz="2200" b="1">
                <a:latin typeface="Tahoma" pitchFamily="34" charset="0"/>
              </a:rPr>
              <a:t>sanguínea</a:t>
            </a:r>
            <a:endParaRPr lang="es-ES_tradnl" sz="2200" b="1">
              <a:latin typeface="Tahoma" pitchFamily="34" charset="0"/>
            </a:endParaRPr>
          </a:p>
        </p:txBody>
      </p:sp>
      <p:sp>
        <p:nvSpPr>
          <p:cNvPr id="49271" name="Text Box 119"/>
          <p:cNvSpPr txBox="1">
            <a:spLocks noChangeArrowheads="1"/>
          </p:cNvSpPr>
          <p:nvPr/>
        </p:nvSpPr>
        <p:spPr bwMode="auto">
          <a:xfrm>
            <a:off x="877888" y="5749925"/>
            <a:ext cx="2087562" cy="695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es-AR" sz="2200" b="1">
                <a:latin typeface="Tahoma" pitchFamily="34" charset="0"/>
              </a:rPr>
              <a:t>Contracción muscular</a:t>
            </a:r>
            <a:endParaRPr lang="es-ES_tradnl" sz="2200" b="1">
              <a:latin typeface="Tahoma" pitchFamily="34" charset="0"/>
            </a:endParaRPr>
          </a:p>
        </p:txBody>
      </p:sp>
      <p:sp>
        <p:nvSpPr>
          <p:cNvPr id="49273" name="Text Box 121"/>
          <p:cNvSpPr txBox="1">
            <a:spLocks noChangeArrowheads="1"/>
          </p:cNvSpPr>
          <p:nvPr/>
        </p:nvSpPr>
        <p:spPr bwMode="auto">
          <a:xfrm>
            <a:off x="250825" y="374650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>
                <a:latin typeface="Tahoma" pitchFamily="34" charset="0"/>
              </a:rPr>
              <a:t>Aporte diario de energía</a:t>
            </a:r>
            <a:endParaRPr lang="es-ES_tradnl" sz="2400" b="1">
              <a:latin typeface="Tahoma" pitchFamily="34" charset="0"/>
            </a:endParaRPr>
          </a:p>
        </p:txBody>
      </p:sp>
      <p:grpSp>
        <p:nvGrpSpPr>
          <p:cNvPr id="49153" name="Group 122"/>
          <p:cNvGrpSpPr>
            <a:grpSpLocks/>
          </p:cNvGrpSpPr>
          <p:nvPr/>
        </p:nvGrpSpPr>
        <p:grpSpPr bwMode="auto">
          <a:xfrm>
            <a:off x="5364165" y="1268413"/>
            <a:ext cx="3240088" cy="2305050"/>
            <a:chOff x="3379" y="799"/>
            <a:chExt cx="2041" cy="1452"/>
          </a:xfrm>
        </p:grpSpPr>
        <p:sp>
          <p:nvSpPr>
            <p:cNvPr id="49275" name="AutoShape 123"/>
            <p:cNvSpPr>
              <a:spLocks noChangeArrowheads="1"/>
            </p:cNvSpPr>
            <p:nvPr/>
          </p:nvSpPr>
          <p:spPr bwMode="auto">
            <a:xfrm>
              <a:off x="3379" y="799"/>
              <a:ext cx="544" cy="1452"/>
            </a:xfrm>
            <a:prstGeom prst="upDownArrow">
              <a:avLst>
                <a:gd name="adj1" fmla="val 50000"/>
                <a:gd name="adj2" fmla="val 5338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9276" name="Text Box 124"/>
            <p:cNvSpPr txBox="1">
              <a:spLocks noChangeArrowheads="1"/>
            </p:cNvSpPr>
            <p:nvPr/>
          </p:nvSpPr>
          <p:spPr bwMode="auto">
            <a:xfrm>
              <a:off x="3878" y="1253"/>
              <a:ext cx="1542" cy="5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400" b="1" dirty="0">
                  <a:latin typeface="Tahoma" pitchFamily="34" charset="0"/>
                </a:rPr>
                <a:t>Litros de leche por día</a:t>
              </a:r>
              <a:endParaRPr lang="es-ES_tradnl" sz="2400" b="1" dirty="0">
                <a:latin typeface="Tahoma" pitchFamily="34" charset="0"/>
              </a:endParaRPr>
            </a:p>
          </p:txBody>
        </p:sp>
      </p:grpSp>
      <p:pic>
        <p:nvPicPr>
          <p:cNvPr id="113" name="Picture 112">
            <a:extLst>
              <a:ext uri="{FF2B5EF4-FFF2-40B4-BE49-F238E27FC236}">
                <a16:creationId xmlns:a16="http://schemas.microsoft.com/office/drawing/2014/main" id="{582398B7-8253-43E0-970F-F2F37888AA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3340" y="239713"/>
            <a:ext cx="2647950" cy="2552700"/>
          </a:xfrm>
          <a:prstGeom prst="rect">
            <a:avLst/>
          </a:prstGeom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310B4E49-B0DC-4853-8064-826519527E01}"/>
              </a:ext>
            </a:extLst>
          </p:cNvPr>
          <p:cNvSpPr txBox="1"/>
          <p:nvPr/>
        </p:nvSpPr>
        <p:spPr>
          <a:xfrm>
            <a:off x="6152654" y="185738"/>
            <a:ext cx="274052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2400" b="1" dirty="0"/>
              <a:t>Con mal manejo existe idéntico riesgo oxidativo, pero sin productividad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83237E-6 L 0.59063 2.83237E-6 " pathEditMode="relative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9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39306E-6 L 0.59063 -4.39306E-6 " pathEditMode="relative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9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6185E-6 L 0.59063 -1.6185E-6 " pathEditMode="relative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9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2.31214E-7 L 0.59063 2.31214E-7 " pathEditMode="relative" ptsTypes="AA">
                                      <p:cBhvr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9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115 L 0.59063 -0.00115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9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0.00092 L 0.59063 -0.00092 " pathEditMode="relative" ptsTypes="AA">
                                      <p:cBhvr>
                                        <p:cTn id="4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49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12 " pathEditMode="relative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12 " pathEditMode="relative" ptsTypes="AA">
                                      <p:cBhvr>
                                        <p:cTn id="5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12 " pathEditMode="relative" ptsTypes="AA">
                                      <p:cBhvr>
                                        <p:cTn id="5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12 " pathEditMode="relative" ptsTypes="AA">
                                      <p:cBhvr>
                                        <p:cTn id="6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12 " pathEditMode="relative" ptsTypes="AA">
                                      <p:cBhvr>
                                        <p:cTn id="6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12 " pathEditMode="relative" ptsTypes="AA">
                                      <p:cBhvr>
                                        <p:cTn id="6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12 " pathEditMode="relative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12 " pathEditMode="relative" ptsTypes="AA">
                                      <p:cBhvr>
                                        <p:cTn id="6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34612 " pathEditMode="relative" ptsTypes="AA">
                                      <p:cBhvr>
                                        <p:cTn id="7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49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4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9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7" dur="500"/>
                                        <p:tgtEl>
                                          <p:spTgt spid="4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00"/>
                            </p:stCondLst>
                            <p:childTnLst>
                              <p:par>
                                <p:cTn id="8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49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4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Bottom)">
                                      <p:cBhvr>
                                        <p:cTn id="99" dur="2000"/>
                                        <p:tgtEl>
                                          <p:spTgt spid="49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61" grpId="0"/>
      <p:bldP spid="49262" grpId="0"/>
      <p:bldP spid="49263" grpId="0"/>
      <p:bldP spid="49264" grpId="0"/>
      <p:bldP spid="49265" grpId="0"/>
      <p:bldP spid="49266" grpId="0"/>
      <p:bldP spid="49267" grpId="0"/>
      <p:bldP spid="49268" grpId="0"/>
      <p:bldP spid="49269" grpId="0"/>
      <p:bldP spid="49270" grpId="0"/>
      <p:bldP spid="49271" grpId="0"/>
      <p:bldP spid="1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65"/>
          <p:cNvGrpSpPr>
            <a:grpSpLocks/>
          </p:cNvGrpSpPr>
          <p:nvPr/>
        </p:nvGrpSpPr>
        <p:grpSpPr bwMode="auto">
          <a:xfrm>
            <a:off x="4859338" y="1628775"/>
            <a:ext cx="1295400" cy="2090738"/>
            <a:chOff x="3061" y="1026"/>
            <a:chExt cx="816" cy="1317"/>
          </a:xfrm>
        </p:grpSpPr>
        <p:sp>
          <p:nvSpPr>
            <p:cNvPr id="10300" name="Line 10"/>
            <p:cNvSpPr>
              <a:spLocks noChangeShapeType="1"/>
            </p:cNvSpPr>
            <p:nvPr/>
          </p:nvSpPr>
          <p:spPr bwMode="auto">
            <a:xfrm flipH="1">
              <a:off x="3470" y="1026"/>
              <a:ext cx="21" cy="90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301" name="Text Box 12"/>
            <p:cNvSpPr txBox="1">
              <a:spLocks noChangeArrowheads="1"/>
            </p:cNvSpPr>
            <p:nvPr/>
          </p:nvSpPr>
          <p:spPr bwMode="auto">
            <a:xfrm>
              <a:off x="3061" y="1933"/>
              <a:ext cx="816" cy="4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AR" sz="3600">
                  <a:latin typeface="Times New Roman" panose="02020603050405020304" pitchFamily="18" charset="0"/>
                </a:rPr>
                <a:t>H</a:t>
              </a:r>
              <a:r>
                <a:rPr lang="es-ES_tradnl" altLang="es-AR" sz="2400">
                  <a:latin typeface="Times New Roman" panose="02020603050405020304" pitchFamily="18" charset="0"/>
                </a:rPr>
                <a:t>2</a:t>
              </a:r>
              <a:r>
                <a:rPr lang="es-ES_tradnl" altLang="es-AR" sz="3600">
                  <a:latin typeface="Times New Roman" panose="02020603050405020304" pitchFamily="18" charset="0"/>
                </a:rPr>
                <a:t>O</a:t>
              </a:r>
              <a:r>
                <a:rPr lang="es-ES_tradnl" altLang="es-AR" sz="2800">
                  <a:latin typeface="Times New Roman" panose="02020603050405020304" pitchFamily="18" charset="0"/>
                </a:rPr>
                <a:t>2</a:t>
              </a:r>
              <a:endParaRPr lang="es-ES_tradnl" altLang="es-AR" sz="2400" b="0">
                <a:latin typeface="Times New Roman" panose="02020603050405020304" pitchFamily="18" charset="0"/>
              </a:endParaRPr>
            </a:p>
          </p:txBody>
        </p:sp>
      </p:grp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5148263" y="908050"/>
            <a:ext cx="9906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ES_tradnl" altLang="es-AR" sz="3600">
                <a:latin typeface="Times New Roman" panose="02020603050405020304" pitchFamily="18" charset="0"/>
              </a:rPr>
              <a:t>O</a:t>
            </a:r>
            <a:r>
              <a:rPr lang="es-ES_tradnl" altLang="es-AR" sz="2800">
                <a:latin typeface="Times New Roman" panose="02020603050405020304" pitchFamily="18" charset="0"/>
              </a:rPr>
              <a:t>2 </a:t>
            </a:r>
            <a:r>
              <a:rPr lang="es-ES_tradnl" altLang="es-AR" sz="2800" baseline="30000">
                <a:latin typeface="Times New Roman" panose="02020603050405020304" pitchFamily="18" charset="0"/>
              </a:rPr>
              <a:t>º</a:t>
            </a:r>
            <a:endParaRPr lang="es-ES_tradnl" altLang="es-AR" sz="2400" b="0">
              <a:latin typeface="Times New Roman" panose="02020603050405020304" pitchFamily="18" charset="0"/>
            </a:endParaRPr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5724525" y="1557338"/>
            <a:ext cx="914400" cy="1392237"/>
            <a:chOff x="3606" y="981"/>
            <a:chExt cx="576" cy="877"/>
          </a:xfrm>
        </p:grpSpPr>
        <p:sp>
          <p:nvSpPr>
            <p:cNvPr id="10297" name="Line 15"/>
            <p:cNvSpPr>
              <a:spLocks noChangeShapeType="1"/>
            </p:cNvSpPr>
            <p:nvPr/>
          </p:nvSpPr>
          <p:spPr bwMode="auto">
            <a:xfrm>
              <a:off x="3651" y="981"/>
              <a:ext cx="182" cy="226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298" name="Line 16"/>
            <p:cNvSpPr>
              <a:spLocks noChangeShapeType="1"/>
            </p:cNvSpPr>
            <p:nvPr/>
          </p:nvSpPr>
          <p:spPr bwMode="auto">
            <a:xfrm flipV="1">
              <a:off x="3651" y="1616"/>
              <a:ext cx="136" cy="24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299" name="Text Box 17"/>
            <p:cNvSpPr txBox="1">
              <a:spLocks noChangeArrowheads="1"/>
            </p:cNvSpPr>
            <p:nvPr/>
          </p:nvSpPr>
          <p:spPr bwMode="auto">
            <a:xfrm>
              <a:off x="3606" y="1207"/>
              <a:ext cx="576" cy="35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AR">
                  <a:latin typeface="Times New Roman" panose="02020603050405020304" pitchFamily="18" charset="0"/>
                </a:rPr>
                <a:t>OH</a:t>
              </a:r>
              <a:r>
                <a:rPr lang="es-ES_tradnl" altLang="es-AR" sz="3600">
                  <a:latin typeface="Times New Roman" panose="02020603050405020304" pitchFamily="18" charset="0"/>
                </a:rPr>
                <a:t> </a:t>
              </a:r>
              <a:r>
                <a:rPr lang="es-ES_tradnl" altLang="es-AR" sz="3600" baseline="30000">
                  <a:latin typeface="Times New Roman" panose="02020603050405020304" pitchFamily="18" charset="0"/>
                </a:rPr>
                <a:t>º</a:t>
              </a:r>
              <a:endParaRPr lang="es-ES_tradnl" altLang="es-AR" sz="2800" b="0">
                <a:latin typeface="Times New Roman" panose="02020603050405020304" pitchFamily="18" charset="0"/>
              </a:endParaRPr>
            </a:p>
          </p:txBody>
        </p:sp>
      </p:grpSp>
      <p:grpSp>
        <p:nvGrpSpPr>
          <p:cNvPr id="4" name="Group 62"/>
          <p:cNvGrpSpPr>
            <a:grpSpLocks/>
          </p:cNvGrpSpPr>
          <p:nvPr/>
        </p:nvGrpSpPr>
        <p:grpSpPr bwMode="auto">
          <a:xfrm>
            <a:off x="539750" y="3933825"/>
            <a:ext cx="3959225" cy="2230438"/>
            <a:chOff x="340" y="2478"/>
            <a:chExt cx="2494" cy="1405"/>
          </a:xfrm>
        </p:grpSpPr>
        <p:sp>
          <p:nvSpPr>
            <p:cNvPr id="10289" name="Text Box 29"/>
            <p:cNvSpPr txBox="1">
              <a:spLocks noChangeArrowheads="1"/>
            </p:cNvSpPr>
            <p:nvPr/>
          </p:nvSpPr>
          <p:spPr bwMode="auto">
            <a:xfrm>
              <a:off x="1474" y="3385"/>
              <a:ext cx="5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800"/>
                <a:t>CO</a:t>
              </a:r>
              <a:r>
                <a:rPr lang="es-AR" altLang="es-AR" sz="2800" baseline="-25000"/>
                <a:t>2</a:t>
              </a:r>
              <a:endParaRPr lang="es-ES_tradnl" altLang="es-AR" sz="2800" baseline="-25000"/>
            </a:p>
          </p:txBody>
        </p:sp>
        <p:sp>
          <p:nvSpPr>
            <p:cNvPr id="10290" name="Text Box 31"/>
            <p:cNvSpPr txBox="1">
              <a:spLocks noChangeArrowheads="1"/>
            </p:cNvSpPr>
            <p:nvPr/>
          </p:nvSpPr>
          <p:spPr bwMode="auto">
            <a:xfrm>
              <a:off x="340" y="3249"/>
              <a:ext cx="726" cy="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000"/>
                <a:t>Energía química (ATP)</a:t>
              </a:r>
              <a:endParaRPr lang="es-ES_tradnl" altLang="es-AR" sz="2000" baseline="-25000"/>
            </a:p>
          </p:txBody>
        </p:sp>
        <p:sp>
          <p:nvSpPr>
            <p:cNvPr id="10291" name="Text Box 33"/>
            <p:cNvSpPr txBox="1">
              <a:spLocks noChangeArrowheads="1"/>
            </p:cNvSpPr>
            <p:nvPr/>
          </p:nvSpPr>
          <p:spPr bwMode="auto">
            <a:xfrm>
              <a:off x="2290" y="3294"/>
              <a:ext cx="54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800"/>
                <a:t>H</a:t>
              </a:r>
              <a:r>
                <a:rPr lang="es-AR" altLang="es-AR" sz="2800" baseline="-25000"/>
                <a:t>2</a:t>
              </a:r>
              <a:r>
                <a:rPr lang="es-AR" altLang="es-AR" sz="2800"/>
                <a:t>O</a:t>
              </a:r>
              <a:endParaRPr lang="es-ES_tradnl" altLang="es-AR" sz="2800"/>
            </a:p>
          </p:txBody>
        </p:sp>
        <p:grpSp>
          <p:nvGrpSpPr>
            <p:cNvPr id="7" name="Group 34"/>
            <p:cNvGrpSpPr>
              <a:grpSpLocks/>
            </p:cNvGrpSpPr>
            <p:nvPr/>
          </p:nvGrpSpPr>
          <p:grpSpPr bwMode="auto">
            <a:xfrm>
              <a:off x="1066" y="2478"/>
              <a:ext cx="1224" cy="861"/>
              <a:chOff x="1066" y="2478"/>
              <a:chExt cx="1224" cy="861"/>
            </a:xfrm>
          </p:grpSpPr>
          <p:sp>
            <p:nvSpPr>
              <p:cNvPr id="10293" name="AutoShape 27"/>
              <p:cNvSpPr>
                <a:spLocks noChangeArrowheads="1"/>
              </p:cNvSpPr>
              <p:nvPr/>
            </p:nvSpPr>
            <p:spPr bwMode="auto">
              <a:xfrm rot="5400000">
                <a:off x="1292" y="2841"/>
                <a:ext cx="771" cy="226"/>
              </a:xfrm>
              <a:prstGeom prst="rightArrow">
                <a:avLst>
                  <a:gd name="adj1" fmla="val 50000"/>
                  <a:gd name="adj2" fmla="val 85288"/>
                </a:avLst>
              </a:prstGeom>
              <a:solidFill>
                <a:srgbClr val="00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AR" altLang="es-AR" sz="2000"/>
              </a:p>
            </p:txBody>
          </p:sp>
          <p:sp>
            <p:nvSpPr>
              <p:cNvPr id="10294" name="AutoShape 30"/>
              <p:cNvSpPr>
                <a:spLocks noChangeArrowheads="1"/>
              </p:cNvSpPr>
              <p:nvPr/>
            </p:nvSpPr>
            <p:spPr bwMode="auto">
              <a:xfrm rot="7640922">
                <a:off x="793" y="2796"/>
                <a:ext cx="771" cy="226"/>
              </a:xfrm>
              <a:prstGeom prst="rightArrow">
                <a:avLst>
                  <a:gd name="adj1" fmla="val 50000"/>
                  <a:gd name="adj2" fmla="val 85288"/>
                </a:avLst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AR" altLang="es-AR" sz="2000"/>
              </a:p>
            </p:txBody>
          </p:sp>
          <p:sp>
            <p:nvSpPr>
              <p:cNvPr id="10295" name="AutoShape 32"/>
              <p:cNvSpPr>
                <a:spLocks noChangeArrowheads="1"/>
              </p:cNvSpPr>
              <p:nvPr/>
            </p:nvSpPr>
            <p:spPr bwMode="auto">
              <a:xfrm rot="3018604">
                <a:off x="1791" y="2796"/>
                <a:ext cx="771" cy="226"/>
              </a:xfrm>
              <a:prstGeom prst="rightArrow">
                <a:avLst>
                  <a:gd name="adj1" fmla="val 50000"/>
                  <a:gd name="adj2" fmla="val 85288"/>
                </a:avLst>
              </a:prstGeom>
              <a:solidFill>
                <a:srgbClr val="00CC00"/>
              </a:solidFill>
              <a:ln w="9525" algn="ctr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AR" altLang="es-AR" sz="2000"/>
              </a:p>
            </p:txBody>
          </p:sp>
          <p:sp>
            <p:nvSpPr>
              <p:cNvPr id="10296" name="Text Box 28"/>
              <p:cNvSpPr txBox="1">
                <a:spLocks noChangeArrowheads="1"/>
              </p:cNvSpPr>
              <p:nvPr/>
            </p:nvSpPr>
            <p:spPr bwMode="auto">
              <a:xfrm>
                <a:off x="1292" y="2478"/>
                <a:ext cx="726" cy="326"/>
              </a:xfrm>
              <a:prstGeom prst="rect">
                <a:avLst/>
              </a:prstGeom>
              <a:solidFill>
                <a:srgbClr val="00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72000" tIns="72000" rIns="72000" bIns="72000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AR" altLang="es-AR" sz="2400">
                    <a:solidFill>
                      <a:schemeClr val="bg1"/>
                    </a:solidFill>
                  </a:rPr>
                  <a:t>( 97 %)</a:t>
                </a:r>
                <a:endParaRPr lang="es-ES_tradnl" altLang="es-AR" sz="240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8" name="Group 68"/>
          <p:cNvGrpSpPr>
            <a:grpSpLocks/>
          </p:cNvGrpSpPr>
          <p:nvPr/>
        </p:nvGrpSpPr>
        <p:grpSpPr bwMode="auto">
          <a:xfrm>
            <a:off x="4211638" y="3716338"/>
            <a:ext cx="1782762" cy="2143125"/>
            <a:chOff x="2653" y="2341"/>
            <a:chExt cx="1123" cy="1350"/>
          </a:xfrm>
        </p:grpSpPr>
        <p:sp>
          <p:nvSpPr>
            <p:cNvPr id="10286" name="Line 7"/>
            <p:cNvSpPr>
              <a:spLocks noChangeShapeType="1"/>
            </p:cNvSpPr>
            <p:nvPr/>
          </p:nvSpPr>
          <p:spPr bwMode="auto">
            <a:xfrm flipH="1">
              <a:off x="2653" y="2341"/>
              <a:ext cx="499" cy="817"/>
            </a:xfrm>
            <a:prstGeom prst="line">
              <a:avLst/>
            </a:prstGeom>
            <a:noFill/>
            <a:ln w="1270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10287" name="Text Box 8"/>
            <p:cNvSpPr txBox="1">
              <a:spLocks noChangeArrowheads="1"/>
            </p:cNvSpPr>
            <p:nvPr/>
          </p:nvSpPr>
          <p:spPr bwMode="auto">
            <a:xfrm>
              <a:off x="3334" y="3339"/>
              <a:ext cx="442" cy="35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ES_tradnl" altLang="es-AR" sz="3600">
                  <a:latin typeface="Times New Roman" panose="02020603050405020304" pitchFamily="18" charset="0"/>
                </a:rPr>
                <a:t>O</a:t>
              </a:r>
              <a:r>
                <a:rPr lang="es-ES_tradnl" altLang="es-AR" sz="2800">
                  <a:latin typeface="Times New Roman" panose="02020603050405020304" pitchFamily="18" charset="0"/>
                </a:rPr>
                <a:t>2</a:t>
              </a:r>
              <a:endParaRPr lang="es-ES_tradnl" altLang="es-AR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0288" name="Line 38"/>
            <p:cNvSpPr>
              <a:spLocks noChangeShapeType="1"/>
            </p:cNvSpPr>
            <p:nvPr/>
          </p:nvSpPr>
          <p:spPr bwMode="auto">
            <a:xfrm>
              <a:off x="3470" y="2478"/>
              <a:ext cx="0" cy="771"/>
            </a:xfrm>
            <a:prstGeom prst="line">
              <a:avLst/>
            </a:prstGeom>
            <a:noFill/>
            <a:ln w="127000">
              <a:solidFill>
                <a:srgbClr val="00CC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10" name="Group 67"/>
          <p:cNvGrpSpPr>
            <a:grpSpLocks/>
          </p:cNvGrpSpPr>
          <p:nvPr/>
        </p:nvGrpSpPr>
        <p:grpSpPr bwMode="auto">
          <a:xfrm>
            <a:off x="3492500" y="85725"/>
            <a:ext cx="3384550" cy="1793875"/>
            <a:chOff x="2200" y="54"/>
            <a:chExt cx="2132" cy="1130"/>
          </a:xfrm>
        </p:grpSpPr>
        <p:sp>
          <p:nvSpPr>
            <p:cNvPr id="10283" name="AutoShape 37"/>
            <p:cNvSpPr>
              <a:spLocks noChangeArrowheads="1"/>
            </p:cNvSpPr>
            <p:nvPr/>
          </p:nvSpPr>
          <p:spPr bwMode="auto">
            <a:xfrm rot="-2908993">
              <a:off x="2603" y="644"/>
              <a:ext cx="587" cy="227"/>
            </a:xfrm>
            <a:prstGeom prst="rightArrow">
              <a:avLst>
                <a:gd name="adj1" fmla="val 50000"/>
                <a:gd name="adj2" fmla="val 64648"/>
              </a:avLst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  <p:sp>
          <p:nvSpPr>
            <p:cNvPr id="10284" name="Text Box 35"/>
            <p:cNvSpPr txBox="1">
              <a:spLocks noChangeArrowheads="1"/>
            </p:cNvSpPr>
            <p:nvPr/>
          </p:nvSpPr>
          <p:spPr bwMode="auto">
            <a:xfrm>
              <a:off x="2200" y="890"/>
              <a:ext cx="590" cy="294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400">
                  <a:solidFill>
                    <a:schemeClr val="bg1"/>
                  </a:solidFill>
                </a:rPr>
                <a:t>(3 %)</a:t>
              </a:r>
              <a:endParaRPr lang="es-ES_tradnl" altLang="es-AR" sz="2400">
                <a:solidFill>
                  <a:schemeClr val="bg1"/>
                </a:solidFill>
              </a:endParaRPr>
            </a:p>
          </p:txBody>
        </p:sp>
        <p:sp>
          <p:nvSpPr>
            <p:cNvPr id="10285" name="Text Box 40"/>
            <p:cNvSpPr txBox="1">
              <a:spLocks noChangeArrowheads="1"/>
            </p:cNvSpPr>
            <p:nvPr/>
          </p:nvSpPr>
          <p:spPr bwMode="auto">
            <a:xfrm>
              <a:off x="3016" y="54"/>
              <a:ext cx="1316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400"/>
                <a:t>Radicales libres (ERO)</a:t>
              </a:r>
              <a:endParaRPr lang="es-ES_tradnl" altLang="es-AR" sz="2400"/>
            </a:p>
          </p:txBody>
        </p:sp>
      </p:grpSp>
      <p:grpSp>
        <p:nvGrpSpPr>
          <p:cNvPr id="11" name="Group 71"/>
          <p:cNvGrpSpPr>
            <a:grpSpLocks/>
          </p:cNvGrpSpPr>
          <p:nvPr/>
        </p:nvGrpSpPr>
        <p:grpSpPr bwMode="auto">
          <a:xfrm>
            <a:off x="6804025" y="2060575"/>
            <a:ext cx="1439863" cy="396875"/>
            <a:chOff x="4286" y="1298"/>
            <a:chExt cx="907" cy="250"/>
          </a:xfrm>
        </p:grpSpPr>
        <p:sp>
          <p:nvSpPr>
            <p:cNvPr id="10279" name="AutoShape 44"/>
            <p:cNvSpPr>
              <a:spLocks noChangeArrowheads="1"/>
            </p:cNvSpPr>
            <p:nvPr/>
          </p:nvSpPr>
          <p:spPr bwMode="auto">
            <a:xfrm rot="-1937532">
              <a:off x="4286" y="1343"/>
              <a:ext cx="318" cy="181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  <p:sp>
          <p:nvSpPr>
            <p:cNvPr id="10280" name="Text Box 46"/>
            <p:cNvSpPr txBox="1">
              <a:spLocks noChangeArrowheads="1"/>
            </p:cNvSpPr>
            <p:nvPr/>
          </p:nvSpPr>
          <p:spPr bwMode="auto">
            <a:xfrm>
              <a:off x="4694" y="1298"/>
              <a:ext cx="49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000"/>
                <a:t>ADN</a:t>
              </a:r>
              <a:endParaRPr lang="es-ES_tradnl" altLang="es-AR" sz="2000"/>
            </a:p>
          </p:txBody>
        </p:sp>
      </p:grpSp>
      <p:grpSp>
        <p:nvGrpSpPr>
          <p:cNvPr id="12" name="Group 70"/>
          <p:cNvGrpSpPr>
            <a:grpSpLocks/>
          </p:cNvGrpSpPr>
          <p:nvPr/>
        </p:nvGrpSpPr>
        <p:grpSpPr bwMode="auto">
          <a:xfrm>
            <a:off x="6759575" y="1303338"/>
            <a:ext cx="2492375" cy="701675"/>
            <a:chOff x="4150" y="821"/>
            <a:chExt cx="1570" cy="442"/>
          </a:xfrm>
        </p:grpSpPr>
        <p:sp>
          <p:nvSpPr>
            <p:cNvPr id="10277" name="AutoShape 47"/>
            <p:cNvSpPr>
              <a:spLocks noChangeArrowheads="1"/>
            </p:cNvSpPr>
            <p:nvPr/>
          </p:nvSpPr>
          <p:spPr bwMode="auto">
            <a:xfrm rot="-1937532">
              <a:off x="4150" y="936"/>
              <a:ext cx="318" cy="181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  <p:sp>
          <p:nvSpPr>
            <p:cNvPr id="10278" name="Text Box 48"/>
            <p:cNvSpPr txBox="1">
              <a:spLocks noChangeArrowheads="1"/>
            </p:cNvSpPr>
            <p:nvPr/>
          </p:nvSpPr>
          <p:spPr bwMode="auto">
            <a:xfrm>
              <a:off x="4558" y="821"/>
              <a:ext cx="1162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000"/>
                <a:t>Membranas plasmáticas</a:t>
              </a:r>
              <a:endParaRPr lang="es-ES_tradnl" altLang="es-AR" sz="2000"/>
            </a:p>
          </p:txBody>
        </p:sp>
      </p:grpSp>
      <p:grpSp>
        <p:nvGrpSpPr>
          <p:cNvPr id="13" name="Group 72"/>
          <p:cNvGrpSpPr>
            <a:grpSpLocks/>
          </p:cNvGrpSpPr>
          <p:nvPr/>
        </p:nvGrpSpPr>
        <p:grpSpPr bwMode="auto">
          <a:xfrm>
            <a:off x="6804025" y="2600325"/>
            <a:ext cx="2160588" cy="396875"/>
            <a:chOff x="4286" y="1638"/>
            <a:chExt cx="1361" cy="250"/>
          </a:xfrm>
        </p:grpSpPr>
        <p:sp>
          <p:nvSpPr>
            <p:cNvPr id="10275" name="AutoShape 49"/>
            <p:cNvSpPr>
              <a:spLocks noChangeArrowheads="1"/>
            </p:cNvSpPr>
            <p:nvPr/>
          </p:nvSpPr>
          <p:spPr bwMode="auto">
            <a:xfrm rot="-1937532">
              <a:off x="4286" y="1707"/>
              <a:ext cx="318" cy="181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  <p:sp>
          <p:nvSpPr>
            <p:cNvPr id="10276" name="Text Box 50"/>
            <p:cNvSpPr txBox="1">
              <a:spLocks noChangeArrowheads="1"/>
            </p:cNvSpPr>
            <p:nvPr/>
          </p:nvSpPr>
          <p:spPr bwMode="auto">
            <a:xfrm>
              <a:off x="4649" y="1638"/>
              <a:ext cx="998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000"/>
                <a:t>Enzimas</a:t>
              </a:r>
              <a:endParaRPr lang="es-ES_tradnl" altLang="es-AR" sz="2000"/>
            </a:p>
          </p:txBody>
        </p:sp>
      </p:grpSp>
      <p:grpSp>
        <p:nvGrpSpPr>
          <p:cNvPr id="14" name="Group 77"/>
          <p:cNvGrpSpPr>
            <a:grpSpLocks/>
          </p:cNvGrpSpPr>
          <p:nvPr/>
        </p:nvGrpSpPr>
        <p:grpSpPr bwMode="auto">
          <a:xfrm>
            <a:off x="6696075" y="3319463"/>
            <a:ext cx="2339975" cy="701675"/>
            <a:chOff x="4218" y="2091"/>
            <a:chExt cx="1474" cy="442"/>
          </a:xfrm>
        </p:grpSpPr>
        <p:sp>
          <p:nvSpPr>
            <p:cNvPr id="10273" name="AutoShape 51"/>
            <p:cNvSpPr>
              <a:spLocks noChangeArrowheads="1"/>
            </p:cNvSpPr>
            <p:nvPr/>
          </p:nvSpPr>
          <p:spPr bwMode="auto">
            <a:xfrm rot="-1937532">
              <a:off x="4218" y="2136"/>
              <a:ext cx="318" cy="181"/>
            </a:xfrm>
            <a:prstGeom prst="lightningBol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  <p:sp>
          <p:nvSpPr>
            <p:cNvPr id="10274" name="Text Box 52"/>
            <p:cNvSpPr txBox="1">
              <a:spLocks noChangeArrowheads="1"/>
            </p:cNvSpPr>
            <p:nvPr/>
          </p:nvSpPr>
          <p:spPr bwMode="auto">
            <a:xfrm>
              <a:off x="4535" y="2091"/>
              <a:ext cx="1157" cy="4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000"/>
                <a:t>Proteínas estructurales</a:t>
              </a:r>
              <a:endParaRPr lang="es-ES_tradnl" altLang="es-AR" sz="2000"/>
            </a:p>
          </p:txBody>
        </p:sp>
      </p:grpSp>
      <p:grpSp>
        <p:nvGrpSpPr>
          <p:cNvPr id="15" name="Group 60"/>
          <p:cNvGrpSpPr>
            <a:grpSpLocks/>
          </p:cNvGrpSpPr>
          <p:nvPr/>
        </p:nvGrpSpPr>
        <p:grpSpPr bwMode="auto">
          <a:xfrm>
            <a:off x="0" y="0"/>
            <a:ext cx="3563938" cy="1598613"/>
            <a:chOff x="0" y="0"/>
            <a:chExt cx="2245" cy="1007"/>
          </a:xfrm>
        </p:grpSpPr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1429" y="0"/>
              <a:ext cx="816" cy="527"/>
              <a:chOff x="1429" y="0"/>
              <a:chExt cx="816" cy="527"/>
            </a:xfrm>
          </p:grpSpPr>
          <p:sp>
            <p:nvSpPr>
              <p:cNvPr id="10271" name="Text Box 23"/>
              <p:cNvSpPr txBox="1">
                <a:spLocks noChangeArrowheads="1"/>
              </p:cNvSpPr>
              <p:nvPr/>
            </p:nvSpPr>
            <p:spPr bwMode="auto">
              <a:xfrm>
                <a:off x="1429" y="0"/>
                <a:ext cx="8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es-AR" altLang="es-AR" sz="2800"/>
                  <a:t>Dieta</a:t>
                </a:r>
                <a:endParaRPr lang="es-ES_tradnl" altLang="es-AR" sz="2800"/>
              </a:p>
            </p:txBody>
          </p:sp>
          <p:sp>
            <p:nvSpPr>
              <p:cNvPr id="10272" name="AutoShape 24"/>
              <p:cNvSpPr>
                <a:spLocks noChangeArrowheads="1"/>
              </p:cNvSpPr>
              <p:nvPr/>
            </p:nvSpPr>
            <p:spPr bwMode="auto">
              <a:xfrm rot="5400000">
                <a:off x="1677" y="278"/>
                <a:ext cx="227" cy="272"/>
              </a:xfrm>
              <a:prstGeom prst="rightArrow">
                <a:avLst>
                  <a:gd name="adj1" fmla="val 50000"/>
                  <a:gd name="adj2" fmla="val 25000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es-AR" altLang="es-AR" sz="2000"/>
              </a:p>
            </p:txBody>
          </p:sp>
        </p:grpSp>
        <p:sp>
          <p:nvSpPr>
            <p:cNvPr id="10268" name="Text Box 25"/>
            <p:cNvSpPr txBox="1">
              <a:spLocks noChangeArrowheads="1"/>
            </p:cNvSpPr>
            <p:nvPr/>
          </p:nvSpPr>
          <p:spPr bwMode="auto">
            <a:xfrm>
              <a:off x="249" y="527"/>
              <a:ext cx="1927" cy="48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200"/>
                <a:t>Cadenas carbonadas (energía química)</a:t>
              </a:r>
              <a:endParaRPr lang="es-ES_tradnl" altLang="es-AR" sz="2200"/>
            </a:p>
          </p:txBody>
        </p:sp>
        <p:sp>
          <p:nvSpPr>
            <p:cNvPr id="10269" name="Text Box 56"/>
            <p:cNvSpPr txBox="1">
              <a:spLocks noChangeArrowheads="1"/>
            </p:cNvSpPr>
            <p:nvPr/>
          </p:nvSpPr>
          <p:spPr bwMode="auto">
            <a:xfrm>
              <a:off x="0" y="0"/>
              <a:ext cx="1201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800" dirty="0"/>
                <a:t>Reservas</a:t>
              </a:r>
              <a:endParaRPr lang="es-ES_tradnl" altLang="es-AR" sz="2800" dirty="0"/>
            </a:p>
          </p:txBody>
        </p:sp>
        <p:sp>
          <p:nvSpPr>
            <p:cNvPr id="10270" name="AutoShape 57"/>
            <p:cNvSpPr>
              <a:spLocks noChangeArrowheads="1"/>
            </p:cNvSpPr>
            <p:nvPr/>
          </p:nvSpPr>
          <p:spPr bwMode="auto">
            <a:xfrm rot="5400000">
              <a:off x="498" y="278"/>
              <a:ext cx="227" cy="27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</p:grpSp>
      <p:grpSp>
        <p:nvGrpSpPr>
          <p:cNvPr id="17" name="Group 61"/>
          <p:cNvGrpSpPr>
            <a:grpSpLocks/>
          </p:cNvGrpSpPr>
          <p:nvPr/>
        </p:nvGrpSpPr>
        <p:grpSpPr bwMode="auto">
          <a:xfrm>
            <a:off x="0" y="1628775"/>
            <a:ext cx="3779838" cy="2376488"/>
            <a:chOff x="0" y="1026"/>
            <a:chExt cx="2381" cy="1497"/>
          </a:xfrm>
        </p:grpSpPr>
        <p:sp>
          <p:nvSpPr>
            <p:cNvPr id="10259" name="AutoShape 26"/>
            <p:cNvSpPr>
              <a:spLocks noChangeArrowheads="1"/>
            </p:cNvSpPr>
            <p:nvPr/>
          </p:nvSpPr>
          <p:spPr bwMode="auto">
            <a:xfrm rot="4185731">
              <a:off x="1111" y="1026"/>
              <a:ext cx="318" cy="31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  <p:sp>
          <p:nvSpPr>
            <p:cNvPr id="10260" name="Text Box 36"/>
            <p:cNvSpPr txBox="1">
              <a:spLocks noChangeArrowheads="1"/>
            </p:cNvSpPr>
            <p:nvPr/>
          </p:nvSpPr>
          <p:spPr bwMode="auto">
            <a:xfrm>
              <a:off x="0" y="1389"/>
              <a:ext cx="1247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400">
                  <a:solidFill>
                    <a:srgbClr val="0099CC"/>
                  </a:solidFill>
                </a:rPr>
                <a:t>Mitocondria</a:t>
              </a:r>
            </a:p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1600"/>
                <a:t>(generador de ATP a partir del alimento)</a:t>
              </a:r>
              <a:endParaRPr lang="es-ES_tradnl" altLang="es-AR" sz="1600"/>
            </a:p>
          </p:txBody>
        </p:sp>
        <p:grpSp>
          <p:nvGrpSpPr>
            <p:cNvPr id="18" name="Group 59"/>
            <p:cNvGrpSpPr>
              <a:grpSpLocks/>
            </p:cNvGrpSpPr>
            <p:nvPr/>
          </p:nvGrpSpPr>
          <p:grpSpPr bwMode="auto">
            <a:xfrm>
              <a:off x="1111" y="1207"/>
              <a:ext cx="1270" cy="1316"/>
              <a:chOff x="1111" y="1207"/>
              <a:chExt cx="1270" cy="1316"/>
            </a:xfrm>
          </p:grpSpPr>
          <p:grpSp>
            <p:nvGrpSpPr>
              <p:cNvPr id="19" name="Group 22"/>
              <p:cNvGrpSpPr>
                <a:grpSpLocks/>
              </p:cNvGrpSpPr>
              <p:nvPr/>
            </p:nvGrpSpPr>
            <p:grpSpPr bwMode="auto">
              <a:xfrm>
                <a:off x="1111" y="1207"/>
                <a:ext cx="1270" cy="1316"/>
                <a:chOff x="159" y="368"/>
                <a:chExt cx="1632" cy="1746"/>
              </a:xfrm>
            </p:grpSpPr>
            <p:sp>
              <p:nvSpPr>
                <p:cNvPr id="10264" name="Freeform 19"/>
                <p:cNvSpPr>
                  <a:spLocks/>
                </p:cNvSpPr>
                <p:nvPr/>
              </p:nvSpPr>
              <p:spPr bwMode="auto">
                <a:xfrm>
                  <a:off x="159" y="368"/>
                  <a:ext cx="1474" cy="1709"/>
                </a:xfrm>
                <a:custGeom>
                  <a:avLst/>
                  <a:gdLst>
                    <a:gd name="T0" fmla="*/ 816 w 1474"/>
                    <a:gd name="T1" fmla="*/ 68 h 1709"/>
                    <a:gd name="T2" fmla="*/ 453 w 1474"/>
                    <a:gd name="T3" fmla="*/ 204 h 1709"/>
                    <a:gd name="T4" fmla="*/ 362 w 1474"/>
                    <a:gd name="T5" fmla="*/ 613 h 1709"/>
                    <a:gd name="T6" fmla="*/ 136 w 1474"/>
                    <a:gd name="T7" fmla="*/ 1021 h 1709"/>
                    <a:gd name="T8" fmla="*/ 136 w 1474"/>
                    <a:gd name="T9" fmla="*/ 1474 h 1709"/>
                    <a:gd name="T10" fmla="*/ 952 w 1474"/>
                    <a:gd name="T11" fmla="*/ 1611 h 1709"/>
                    <a:gd name="T12" fmla="*/ 1270 w 1474"/>
                    <a:gd name="T13" fmla="*/ 885 h 1709"/>
                    <a:gd name="T14" fmla="*/ 1451 w 1474"/>
                    <a:gd name="T15" fmla="*/ 477 h 1709"/>
                    <a:gd name="T16" fmla="*/ 1133 w 1474"/>
                    <a:gd name="T17" fmla="*/ 68 h 1709"/>
                    <a:gd name="T18" fmla="*/ 816 w 1474"/>
                    <a:gd name="T19" fmla="*/ 68 h 1709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1474" h="1709">
                      <a:moveTo>
                        <a:pt x="816" y="68"/>
                      </a:moveTo>
                      <a:cubicBezTo>
                        <a:pt x="703" y="91"/>
                        <a:pt x="529" y="113"/>
                        <a:pt x="453" y="204"/>
                      </a:cubicBezTo>
                      <a:cubicBezTo>
                        <a:pt x="377" y="295"/>
                        <a:pt x="415" y="477"/>
                        <a:pt x="362" y="613"/>
                      </a:cubicBezTo>
                      <a:cubicBezTo>
                        <a:pt x="309" y="749"/>
                        <a:pt x="174" y="878"/>
                        <a:pt x="136" y="1021"/>
                      </a:cubicBezTo>
                      <a:cubicBezTo>
                        <a:pt x="98" y="1164"/>
                        <a:pt x="0" y="1376"/>
                        <a:pt x="136" y="1474"/>
                      </a:cubicBezTo>
                      <a:cubicBezTo>
                        <a:pt x="272" y="1572"/>
                        <a:pt x="763" y="1709"/>
                        <a:pt x="952" y="1611"/>
                      </a:cubicBezTo>
                      <a:cubicBezTo>
                        <a:pt x="1141" y="1513"/>
                        <a:pt x="1187" y="1074"/>
                        <a:pt x="1270" y="885"/>
                      </a:cubicBezTo>
                      <a:cubicBezTo>
                        <a:pt x="1353" y="696"/>
                        <a:pt x="1474" y="613"/>
                        <a:pt x="1451" y="477"/>
                      </a:cubicBezTo>
                      <a:cubicBezTo>
                        <a:pt x="1428" y="341"/>
                        <a:pt x="1239" y="136"/>
                        <a:pt x="1133" y="68"/>
                      </a:cubicBezTo>
                      <a:cubicBezTo>
                        <a:pt x="1027" y="0"/>
                        <a:pt x="929" y="45"/>
                        <a:pt x="816" y="6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10265" name="Freeform 20"/>
                <p:cNvSpPr>
                  <a:spLocks/>
                </p:cNvSpPr>
                <p:nvPr/>
              </p:nvSpPr>
              <p:spPr bwMode="auto">
                <a:xfrm>
                  <a:off x="295" y="572"/>
                  <a:ext cx="1058" cy="1218"/>
                </a:xfrm>
                <a:custGeom>
                  <a:avLst/>
                  <a:gdLst>
                    <a:gd name="T0" fmla="*/ 627 w 1058"/>
                    <a:gd name="T1" fmla="*/ 15 h 1218"/>
                    <a:gd name="T2" fmla="*/ 536 w 1058"/>
                    <a:gd name="T3" fmla="*/ 15 h 1218"/>
                    <a:gd name="T4" fmla="*/ 582 w 1058"/>
                    <a:gd name="T5" fmla="*/ 106 h 1218"/>
                    <a:gd name="T6" fmla="*/ 582 w 1058"/>
                    <a:gd name="T7" fmla="*/ 197 h 1218"/>
                    <a:gd name="T8" fmla="*/ 446 w 1058"/>
                    <a:gd name="T9" fmla="*/ 106 h 1218"/>
                    <a:gd name="T10" fmla="*/ 400 w 1058"/>
                    <a:gd name="T11" fmla="*/ 197 h 1218"/>
                    <a:gd name="T12" fmla="*/ 536 w 1058"/>
                    <a:gd name="T13" fmla="*/ 288 h 1218"/>
                    <a:gd name="T14" fmla="*/ 481 w 1058"/>
                    <a:gd name="T15" fmla="*/ 368 h 1218"/>
                    <a:gd name="T16" fmla="*/ 376 w 1058"/>
                    <a:gd name="T17" fmla="*/ 311 h 1218"/>
                    <a:gd name="T18" fmla="*/ 351 w 1058"/>
                    <a:gd name="T19" fmla="*/ 408 h 1218"/>
                    <a:gd name="T20" fmla="*/ 446 w 1058"/>
                    <a:gd name="T21" fmla="*/ 514 h 1218"/>
                    <a:gd name="T22" fmla="*/ 400 w 1058"/>
                    <a:gd name="T23" fmla="*/ 605 h 1218"/>
                    <a:gd name="T24" fmla="*/ 264 w 1058"/>
                    <a:gd name="T25" fmla="*/ 560 h 1218"/>
                    <a:gd name="T26" fmla="*/ 219 w 1058"/>
                    <a:gd name="T27" fmla="*/ 650 h 1218"/>
                    <a:gd name="T28" fmla="*/ 355 w 1058"/>
                    <a:gd name="T29" fmla="*/ 696 h 1218"/>
                    <a:gd name="T30" fmla="*/ 310 w 1058"/>
                    <a:gd name="T31" fmla="*/ 832 h 1218"/>
                    <a:gd name="T32" fmla="*/ 128 w 1058"/>
                    <a:gd name="T33" fmla="*/ 787 h 1218"/>
                    <a:gd name="T34" fmla="*/ 83 w 1058"/>
                    <a:gd name="T35" fmla="*/ 877 h 1218"/>
                    <a:gd name="T36" fmla="*/ 310 w 1058"/>
                    <a:gd name="T37" fmla="*/ 923 h 1218"/>
                    <a:gd name="T38" fmla="*/ 310 w 1058"/>
                    <a:gd name="T39" fmla="*/ 1013 h 1218"/>
                    <a:gd name="T40" fmla="*/ 83 w 1058"/>
                    <a:gd name="T41" fmla="*/ 1013 h 1218"/>
                    <a:gd name="T42" fmla="*/ 38 w 1058"/>
                    <a:gd name="T43" fmla="*/ 1104 h 1218"/>
                    <a:gd name="T44" fmla="*/ 310 w 1058"/>
                    <a:gd name="T45" fmla="*/ 1059 h 1218"/>
                    <a:gd name="T46" fmla="*/ 264 w 1058"/>
                    <a:gd name="T47" fmla="*/ 1149 h 1218"/>
                    <a:gd name="T48" fmla="*/ 355 w 1058"/>
                    <a:gd name="T49" fmla="*/ 1195 h 1218"/>
                    <a:gd name="T50" fmla="*/ 446 w 1058"/>
                    <a:gd name="T51" fmla="*/ 1104 h 1218"/>
                    <a:gd name="T52" fmla="*/ 491 w 1058"/>
                    <a:gd name="T53" fmla="*/ 1195 h 1218"/>
                    <a:gd name="T54" fmla="*/ 582 w 1058"/>
                    <a:gd name="T55" fmla="*/ 1195 h 1218"/>
                    <a:gd name="T56" fmla="*/ 536 w 1058"/>
                    <a:gd name="T57" fmla="*/ 1059 h 1218"/>
                    <a:gd name="T58" fmla="*/ 582 w 1058"/>
                    <a:gd name="T59" fmla="*/ 1013 h 1218"/>
                    <a:gd name="T60" fmla="*/ 718 w 1058"/>
                    <a:gd name="T61" fmla="*/ 1104 h 1218"/>
                    <a:gd name="T62" fmla="*/ 763 w 1058"/>
                    <a:gd name="T63" fmla="*/ 968 h 1218"/>
                    <a:gd name="T64" fmla="*/ 627 w 1058"/>
                    <a:gd name="T65" fmla="*/ 877 h 1218"/>
                    <a:gd name="T66" fmla="*/ 718 w 1058"/>
                    <a:gd name="T67" fmla="*/ 787 h 1218"/>
                    <a:gd name="T68" fmla="*/ 854 w 1058"/>
                    <a:gd name="T69" fmla="*/ 877 h 1218"/>
                    <a:gd name="T70" fmla="*/ 899 w 1058"/>
                    <a:gd name="T71" fmla="*/ 696 h 1218"/>
                    <a:gd name="T72" fmla="*/ 718 w 1058"/>
                    <a:gd name="T73" fmla="*/ 605 h 1218"/>
                    <a:gd name="T74" fmla="*/ 763 w 1058"/>
                    <a:gd name="T75" fmla="*/ 514 h 1218"/>
                    <a:gd name="T76" fmla="*/ 945 w 1058"/>
                    <a:gd name="T77" fmla="*/ 560 h 1218"/>
                    <a:gd name="T78" fmla="*/ 990 w 1058"/>
                    <a:gd name="T79" fmla="*/ 469 h 1218"/>
                    <a:gd name="T80" fmla="*/ 763 w 1058"/>
                    <a:gd name="T81" fmla="*/ 378 h 1218"/>
                    <a:gd name="T82" fmla="*/ 809 w 1058"/>
                    <a:gd name="T83" fmla="*/ 288 h 1218"/>
                    <a:gd name="T84" fmla="*/ 1035 w 1058"/>
                    <a:gd name="T85" fmla="*/ 288 h 1218"/>
                    <a:gd name="T86" fmla="*/ 945 w 1058"/>
                    <a:gd name="T87" fmla="*/ 106 h 1218"/>
                    <a:gd name="T88" fmla="*/ 809 w 1058"/>
                    <a:gd name="T89" fmla="*/ 242 h 1218"/>
                    <a:gd name="T90" fmla="*/ 718 w 1058"/>
                    <a:gd name="T91" fmla="*/ 197 h 1218"/>
                    <a:gd name="T92" fmla="*/ 809 w 1058"/>
                    <a:gd name="T93" fmla="*/ 61 h 1218"/>
                    <a:gd name="T94" fmla="*/ 718 w 1058"/>
                    <a:gd name="T95" fmla="*/ 15 h 1218"/>
                    <a:gd name="T96" fmla="*/ 673 w 1058"/>
                    <a:gd name="T97" fmla="*/ 152 h 1218"/>
                    <a:gd name="T98" fmla="*/ 627 w 1058"/>
                    <a:gd name="T99" fmla="*/ 106 h 1218"/>
                    <a:gd name="T100" fmla="*/ 627 w 1058"/>
                    <a:gd name="T101" fmla="*/ 15 h 1218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0" t="0" r="r" b="b"/>
                  <a:pathLst>
                    <a:path w="1058" h="1218">
                      <a:moveTo>
                        <a:pt x="627" y="15"/>
                      </a:moveTo>
                      <a:cubicBezTo>
                        <a:pt x="612" y="0"/>
                        <a:pt x="543" y="0"/>
                        <a:pt x="536" y="15"/>
                      </a:cubicBezTo>
                      <a:cubicBezTo>
                        <a:pt x="529" y="30"/>
                        <a:pt x="574" y="76"/>
                        <a:pt x="582" y="106"/>
                      </a:cubicBezTo>
                      <a:cubicBezTo>
                        <a:pt x="590" y="136"/>
                        <a:pt x="605" y="197"/>
                        <a:pt x="582" y="197"/>
                      </a:cubicBezTo>
                      <a:cubicBezTo>
                        <a:pt x="559" y="197"/>
                        <a:pt x="476" y="106"/>
                        <a:pt x="446" y="106"/>
                      </a:cubicBezTo>
                      <a:cubicBezTo>
                        <a:pt x="416" y="106"/>
                        <a:pt x="385" y="167"/>
                        <a:pt x="400" y="197"/>
                      </a:cubicBezTo>
                      <a:cubicBezTo>
                        <a:pt x="415" y="227"/>
                        <a:pt x="523" y="260"/>
                        <a:pt x="536" y="288"/>
                      </a:cubicBezTo>
                      <a:cubicBezTo>
                        <a:pt x="549" y="316"/>
                        <a:pt x="508" y="364"/>
                        <a:pt x="481" y="368"/>
                      </a:cubicBezTo>
                      <a:cubicBezTo>
                        <a:pt x="454" y="372"/>
                        <a:pt x="398" y="304"/>
                        <a:pt x="376" y="311"/>
                      </a:cubicBezTo>
                      <a:cubicBezTo>
                        <a:pt x="354" y="318"/>
                        <a:pt x="339" y="374"/>
                        <a:pt x="351" y="408"/>
                      </a:cubicBezTo>
                      <a:cubicBezTo>
                        <a:pt x="363" y="442"/>
                        <a:pt x="438" y="481"/>
                        <a:pt x="446" y="514"/>
                      </a:cubicBezTo>
                      <a:cubicBezTo>
                        <a:pt x="454" y="547"/>
                        <a:pt x="430" y="597"/>
                        <a:pt x="400" y="605"/>
                      </a:cubicBezTo>
                      <a:cubicBezTo>
                        <a:pt x="370" y="613"/>
                        <a:pt x="294" y="553"/>
                        <a:pt x="264" y="560"/>
                      </a:cubicBezTo>
                      <a:cubicBezTo>
                        <a:pt x="234" y="567"/>
                        <a:pt x="204" y="627"/>
                        <a:pt x="219" y="650"/>
                      </a:cubicBezTo>
                      <a:cubicBezTo>
                        <a:pt x="234" y="673"/>
                        <a:pt x="340" y="666"/>
                        <a:pt x="355" y="696"/>
                      </a:cubicBezTo>
                      <a:cubicBezTo>
                        <a:pt x="370" y="726"/>
                        <a:pt x="348" y="817"/>
                        <a:pt x="310" y="832"/>
                      </a:cubicBezTo>
                      <a:cubicBezTo>
                        <a:pt x="272" y="847"/>
                        <a:pt x="166" y="780"/>
                        <a:pt x="128" y="787"/>
                      </a:cubicBezTo>
                      <a:cubicBezTo>
                        <a:pt x="90" y="794"/>
                        <a:pt x="53" y="854"/>
                        <a:pt x="83" y="877"/>
                      </a:cubicBezTo>
                      <a:cubicBezTo>
                        <a:pt x="113" y="900"/>
                        <a:pt x="272" y="900"/>
                        <a:pt x="310" y="923"/>
                      </a:cubicBezTo>
                      <a:cubicBezTo>
                        <a:pt x="348" y="946"/>
                        <a:pt x="348" y="998"/>
                        <a:pt x="310" y="1013"/>
                      </a:cubicBezTo>
                      <a:cubicBezTo>
                        <a:pt x="272" y="1028"/>
                        <a:pt x="128" y="998"/>
                        <a:pt x="83" y="1013"/>
                      </a:cubicBezTo>
                      <a:cubicBezTo>
                        <a:pt x="38" y="1028"/>
                        <a:pt x="0" y="1096"/>
                        <a:pt x="38" y="1104"/>
                      </a:cubicBezTo>
                      <a:cubicBezTo>
                        <a:pt x="76" y="1112"/>
                        <a:pt x="272" y="1051"/>
                        <a:pt x="310" y="1059"/>
                      </a:cubicBezTo>
                      <a:cubicBezTo>
                        <a:pt x="348" y="1067"/>
                        <a:pt x="257" y="1126"/>
                        <a:pt x="264" y="1149"/>
                      </a:cubicBezTo>
                      <a:cubicBezTo>
                        <a:pt x="271" y="1172"/>
                        <a:pt x="325" y="1202"/>
                        <a:pt x="355" y="1195"/>
                      </a:cubicBezTo>
                      <a:cubicBezTo>
                        <a:pt x="385" y="1188"/>
                        <a:pt x="423" y="1104"/>
                        <a:pt x="446" y="1104"/>
                      </a:cubicBezTo>
                      <a:cubicBezTo>
                        <a:pt x="469" y="1104"/>
                        <a:pt x="468" y="1180"/>
                        <a:pt x="491" y="1195"/>
                      </a:cubicBezTo>
                      <a:cubicBezTo>
                        <a:pt x="514" y="1210"/>
                        <a:pt x="575" y="1218"/>
                        <a:pt x="582" y="1195"/>
                      </a:cubicBezTo>
                      <a:cubicBezTo>
                        <a:pt x="589" y="1172"/>
                        <a:pt x="536" y="1089"/>
                        <a:pt x="536" y="1059"/>
                      </a:cubicBezTo>
                      <a:cubicBezTo>
                        <a:pt x="536" y="1029"/>
                        <a:pt x="552" y="1006"/>
                        <a:pt x="582" y="1013"/>
                      </a:cubicBezTo>
                      <a:cubicBezTo>
                        <a:pt x="612" y="1020"/>
                        <a:pt x="688" y="1111"/>
                        <a:pt x="718" y="1104"/>
                      </a:cubicBezTo>
                      <a:cubicBezTo>
                        <a:pt x="748" y="1097"/>
                        <a:pt x="778" y="1006"/>
                        <a:pt x="763" y="968"/>
                      </a:cubicBezTo>
                      <a:cubicBezTo>
                        <a:pt x="748" y="930"/>
                        <a:pt x="634" y="907"/>
                        <a:pt x="627" y="877"/>
                      </a:cubicBezTo>
                      <a:cubicBezTo>
                        <a:pt x="620" y="847"/>
                        <a:pt x="680" y="787"/>
                        <a:pt x="718" y="787"/>
                      </a:cubicBezTo>
                      <a:cubicBezTo>
                        <a:pt x="756" y="787"/>
                        <a:pt x="824" y="892"/>
                        <a:pt x="854" y="877"/>
                      </a:cubicBezTo>
                      <a:cubicBezTo>
                        <a:pt x="884" y="862"/>
                        <a:pt x="922" y="741"/>
                        <a:pt x="899" y="696"/>
                      </a:cubicBezTo>
                      <a:cubicBezTo>
                        <a:pt x="876" y="651"/>
                        <a:pt x="741" y="635"/>
                        <a:pt x="718" y="605"/>
                      </a:cubicBezTo>
                      <a:cubicBezTo>
                        <a:pt x="695" y="575"/>
                        <a:pt x="725" y="521"/>
                        <a:pt x="763" y="514"/>
                      </a:cubicBezTo>
                      <a:cubicBezTo>
                        <a:pt x="801" y="507"/>
                        <a:pt x="907" y="567"/>
                        <a:pt x="945" y="560"/>
                      </a:cubicBezTo>
                      <a:cubicBezTo>
                        <a:pt x="983" y="553"/>
                        <a:pt x="1020" y="499"/>
                        <a:pt x="990" y="469"/>
                      </a:cubicBezTo>
                      <a:cubicBezTo>
                        <a:pt x="960" y="439"/>
                        <a:pt x="793" y="408"/>
                        <a:pt x="763" y="378"/>
                      </a:cubicBezTo>
                      <a:cubicBezTo>
                        <a:pt x="733" y="348"/>
                        <a:pt x="764" y="303"/>
                        <a:pt x="809" y="288"/>
                      </a:cubicBezTo>
                      <a:cubicBezTo>
                        <a:pt x="854" y="273"/>
                        <a:pt x="1012" y="318"/>
                        <a:pt x="1035" y="288"/>
                      </a:cubicBezTo>
                      <a:cubicBezTo>
                        <a:pt x="1058" y="258"/>
                        <a:pt x="983" y="114"/>
                        <a:pt x="945" y="106"/>
                      </a:cubicBezTo>
                      <a:cubicBezTo>
                        <a:pt x="907" y="98"/>
                        <a:pt x="847" y="227"/>
                        <a:pt x="809" y="242"/>
                      </a:cubicBezTo>
                      <a:cubicBezTo>
                        <a:pt x="771" y="257"/>
                        <a:pt x="718" y="227"/>
                        <a:pt x="718" y="197"/>
                      </a:cubicBezTo>
                      <a:cubicBezTo>
                        <a:pt x="718" y="167"/>
                        <a:pt x="809" y="91"/>
                        <a:pt x="809" y="61"/>
                      </a:cubicBezTo>
                      <a:cubicBezTo>
                        <a:pt x="809" y="31"/>
                        <a:pt x="741" y="0"/>
                        <a:pt x="718" y="15"/>
                      </a:cubicBezTo>
                      <a:cubicBezTo>
                        <a:pt x="695" y="30"/>
                        <a:pt x="688" y="137"/>
                        <a:pt x="673" y="152"/>
                      </a:cubicBezTo>
                      <a:cubicBezTo>
                        <a:pt x="658" y="167"/>
                        <a:pt x="635" y="129"/>
                        <a:pt x="627" y="106"/>
                      </a:cubicBezTo>
                      <a:cubicBezTo>
                        <a:pt x="619" y="83"/>
                        <a:pt x="642" y="30"/>
                        <a:pt x="627" y="15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  <p:sp>
              <p:nvSpPr>
                <p:cNvPr id="10266" name="Freeform 21"/>
                <p:cNvSpPr>
                  <a:spLocks/>
                </p:cNvSpPr>
                <p:nvPr/>
              </p:nvSpPr>
              <p:spPr bwMode="auto">
                <a:xfrm>
                  <a:off x="325" y="376"/>
                  <a:ext cx="1466" cy="1738"/>
                </a:xfrm>
                <a:custGeom>
                  <a:avLst/>
                  <a:gdLst>
                    <a:gd name="T0" fmla="*/ 877 w 1466"/>
                    <a:gd name="T1" fmla="*/ 15 h 1738"/>
                    <a:gd name="T2" fmla="*/ 1104 w 1466"/>
                    <a:gd name="T3" fmla="*/ 60 h 1738"/>
                    <a:gd name="T4" fmla="*/ 1421 w 1466"/>
                    <a:gd name="T5" fmla="*/ 378 h 1738"/>
                    <a:gd name="T6" fmla="*/ 1376 w 1466"/>
                    <a:gd name="T7" fmla="*/ 786 h 1738"/>
                    <a:gd name="T8" fmla="*/ 1240 w 1466"/>
                    <a:gd name="T9" fmla="*/ 1104 h 1738"/>
                    <a:gd name="T10" fmla="*/ 967 w 1466"/>
                    <a:gd name="T11" fmla="*/ 1648 h 1738"/>
                    <a:gd name="T12" fmla="*/ 421 w 1466"/>
                    <a:gd name="T13" fmla="*/ 1644 h 1738"/>
                    <a:gd name="T14" fmla="*/ 0 w 1466"/>
                    <a:gd name="T15" fmla="*/ 1490 h 1738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466" h="1738">
                      <a:moveTo>
                        <a:pt x="877" y="15"/>
                      </a:moveTo>
                      <a:cubicBezTo>
                        <a:pt x="945" y="7"/>
                        <a:pt x="1013" y="0"/>
                        <a:pt x="1104" y="60"/>
                      </a:cubicBezTo>
                      <a:cubicBezTo>
                        <a:pt x="1195" y="120"/>
                        <a:pt x="1376" y="257"/>
                        <a:pt x="1421" y="378"/>
                      </a:cubicBezTo>
                      <a:cubicBezTo>
                        <a:pt x="1466" y="499"/>
                        <a:pt x="1406" y="665"/>
                        <a:pt x="1376" y="786"/>
                      </a:cubicBezTo>
                      <a:cubicBezTo>
                        <a:pt x="1346" y="907"/>
                        <a:pt x="1308" y="960"/>
                        <a:pt x="1240" y="1104"/>
                      </a:cubicBezTo>
                      <a:cubicBezTo>
                        <a:pt x="1172" y="1248"/>
                        <a:pt x="1103" y="1558"/>
                        <a:pt x="967" y="1648"/>
                      </a:cubicBezTo>
                      <a:cubicBezTo>
                        <a:pt x="831" y="1738"/>
                        <a:pt x="582" y="1670"/>
                        <a:pt x="421" y="1644"/>
                      </a:cubicBezTo>
                      <a:cubicBezTo>
                        <a:pt x="260" y="1618"/>
                        <a:pt x="88" y="1522"/>
                        <a:pt x="0" y="149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es-AR"/>
                </a:p>
              </p:txBody>
            </p:sp>
          </p:grpSp>
          <p:sp>
            <p:nvSpPr>
              <p:cNvPr id="10263" name="Rectangle 58"/>
              <p:cNvSpPr>
                <a:spLocks noChangeArrowheads="1"/>
              </p:cNvSpPr>
              <p:nvPr/>
            </p:nvSpPr>
            <p:spPr bwMode="auto">
              <a:xfrm>
                <a:off x="1519" y="1752"/>
                <a:ext cx="30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s-AR" altLang="es-AR" sz="1800"/>
                  <a:t>O2</a:t>
                </a:r>
                <a:endParaRPr lang="es-ES_tradnl" altLang="es-AR" sz="1800"/>
              </a:p>
            </p:txBody>
          </p:sp>
        </p:grpSp>
      </p:grpSp>
      <p:sp>
        <p:nvSpPr>
          <p:cNvPr id="2111" name="AutoShape 63"/>
          <p:cNvSpPr>
            <a:spLocks noChangeArrowheads="1"/>
          </p:cNvSpPr>
          <p:nvPr/>
        </p:nvSpPr>
        <p:spPr bwMode="auto">
          <a:xfrm rot="628608">
            <a:off x="273050" y="4797425"/>
            <a:ext cx="1655763" cy="1655763"/>
          </a:xfrm>
          <a:prstGeom prst="star16">
            <a:avLst>
              <a:gd name="adj" fmla="val 37500"/>
            </a:avLst>
          </a:prstGeom>
          <a:noFill/>
          <a:ln w="57150" cmpd="thickThin">
            <a:solidFill>
              <a:srgbClr val="FFCC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000"/>
          </a:p>
        </p:txBody>
      </p:sp>
      <p:sp>
        <p:nvSpPr>
          <p:cNvPr id="2127" name="Freeform 79"/>
          <p:cNvSpPr>
            <a:spLocks/>
          </p:cNvSpPr>
          <p:nvPr/>
        </p:nvSpPr>
        <p:spPr bwMode="auto">
          <a:xfrm>
            <a:off x="4427538" y="908050"/>
            <a:ext cx="2232025" cy="3889375"/>
          </a:xfrm>
          <a:custGeom>
            <a:avLst/>
            <a:gdLst>
              <a:gd name="T0" fmla="*/ 2147483646 w 1769"/>
              <a:gd name="T1" fmla="*/ 0 h 2495"/>
              <a:gd name="T2" fmla="*/ 2147483646 w 1769"/>
              <a:gd name="T3" fmla="*/ 0 h 2495"/>
              <a:gd name="T4" fmla="*/ 2147483646 w 1769"/>
              <a:gd name="T5" fmla="*/ 2147483646 h 2495"/>
              <a:gd name="T6" fmla="*/ 2147483646 w 1769"/>
              <a:gd name="T7" fmla="*/ 2147483646 h 2495"/>
              <a:gd name="T8" fmla="*/ 2147483646 w 1769"/>
              <a:gd name="T9" fmla="*/ 2147483646 h 2495"/>
              <a:gd name="T10" fmla="*/ 2147483646 w 1769"/>
              <a:gd name="T11" fmla="*/ 2147483646 h 2495"/>
              <a:gd name="T12" fmla="*/ 0 w 1769"/>
              <a:gd name="T13" fmla="*/ 2147483646 h 2495"/>
              <a:gd name="T14" fmla="*/ 2147483646 w 1769"/>
              <a:gd name="T15" fmla="*/ 2147483646 h 2495"/>
              <a:gd name="T16" fmla="*/ 2147483646 w 1769"/>
              <a:gd name="T17" fmla="*/ 2147483646 h 2495"/>
              <a:gd name="T18" fmla="*/ 2147483646 w 1769"/>
              <a:gd name="T19" fmla="*/ 0 h 2495"/>
              <a:gd name="T20" fmla="*/ 2147483646 w 1769"/>
              <a:gd name="T21" fmla="*/ 0 h 249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69" h="2495">
                <a:moveTo>
                  <a:pt x="590" y="0"/>
                </a:moveTo>
                <a:lnTo>
                  <a:pt x="1555" y="0"/>
                </a:lnTo>
                <a:lnTo>
                  <a:pt x="1555" y="1452"/>
                </a:lnTo>
                <a:lnTo>
                  <a:pt x="1341" y="1951"/>
                </a:lnTo>
                <a:lnTo>
                  <a:pt x="1769" y="2087"/>
                </a:lnTo>
                <a:lnTo>
                  <a:pt x="536" y="2495"/>
                </a:lnTo>
                <a:lnTo>
                  <a:pt x="0" y="1497"/>
                </a:lnTo>
                <a:lnTo>
                  <a:pt x="375" y="1633"/>
                </a:lnTo>
                <a:lnTo>
                  <a:pt x="507" y="1219"/>
                </a:lnTo>
                <a:lnTo>
                  <a:pt x="482" y="0"/>
                </a:lnTo>
                <a:lnTo>
                  <a:pt x="590" y="0"/>
                </a:lnTo>
                <a:close/>
              </a:path>
            </a:pathLst>
          </a:custGeom>
          <a:solidFill>
            <a:srgbClr val="008000">
              <a:alpha val="2784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20" name="Grupo 11"/>
          <p:cNvGrpSpPr/>
          <p:nvPr/>
        </p:nvGrpSpPr>
        <p:grpSpPr>
          <a:xfrm>
            <a:off x="6588125" y="144463"/>
            <a:ext cx="2555875" cy="4652962"/>
            <a:chOff x="6588125" y="144463"/>
            <a:chExt cx="2555875" cy="4652962"/>
          </a:xfrm>
        </p:grpSpPr>
        <p:sp>
          <p:nvSpPr>
            <p:cNvPr id="10281" name="Oval 41"/>
            <p:cNvSpPr>
              <a:spLocks noChangeArrowheads="1"/>
            </p:cNvSpPr>
            <p:nvPr/>
          </p:nvSpPr>
          <p:spPr bwMode="auto">
            <a:xfrm>
              <a:off x="6588125" y="144463"/>
              <a:ext cx="2555875" cy="465296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  <p:sp>
          <p:nvSpPr>
            <p:cNvPr id="10282" name="Text Box 43"/>
            <p:cNvSpPr txBox="1">
              <a:spLocks noChangeArrowheads="1"/>
            </p:cNvSpPr>
            <p:nvPr/>
          </p:nvSpPr>
          <p:spPr bwMode="auto">
            <a:xfrm>
              <a:off x="6877050" y="250825"/>
              <a:ext cx="1979613" cy="946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800" dirty="0"/>
                <a:t>Daño oxidativo</a:t>
              </a:r>
              <a:endParaRPr lang="es-ES_tradnl" altLang="es-AR" sz="2800" dirty="0"/>
            </a:p>
          </p:txBody>
        </p:sp>
      </p:grpSp>
      <p:sp>
        <p:nvSpPr>
          <p:cNvPr id="2128" name="Text Box 80"/>
          <p:cNvSpPr txBox="1">
            <a:spLocks noChangeArrowheads="1"/>
          </p:cNvSpPr>
          <p:nvPr/>
        </p:nvSpPr>
        <p:spPr bwMode="auto">
          <a:xfrm>
            <a:off x="6335713" y="4479926"/>
            <a:ext cx="2808287" cy="1066800"/>
          </a:xfrm>
          <a:prstGeom prst="rect">
            <a:avLst/>
          </a:prstGeom>
          <a:solidFill>
            <a:srgbClr val="00CC00"/>
          </a:solidFill>
          <a:ln w="127000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dirty="0">
                <a:solidFill>
                  <a:schemeClr val="bg1"/>
                </a:solidFill>
              </a:rPr>
              <a:t>Defensas antioxidantes</a:t>
            </a:r>
            <a:endParaRPr lang="es-ES_tradnl" altLang="es-AR" dirty="0">
              <a:solidFill>
                <a:schemeClr val="bg1"/>
              </a:solidFill>
            </a:endParaRPr>
          </a:p>
        </p:txBody>
      </p:sp>
      <p:grpSp>
        <p:nvGrpSpPr>
          <p:cNvPr id="21" name="Grupo 12"/>
          <p:cNvGrpSpPr/>
          <p:nvPr/>
        </p:nvGrpSpPr>
        <p:grpSpPr>
          <a:xfrm>
            <a:off x="6537494" y="208017"/>
            <a:ext cx="2571010" cy="4157087"/>
            <a:chOff x="395536" y="144463"/>
            <a:chExt cx="2571010" cy="4157087"/>
          </a:xfrm>
        </p:grpSpPr>
        <p:grpSp>
          <p:nvGrpSpPr>
            <p:cNvPr id="22" name="Grupo 7"/>
            <p:cNvGrpSpPr/>
            <p:nvPr/>
          </p:nvGrpSpPr>
          <p:grpSpPr>
            <a:xfrm>
              <a:off x="395536" y="1124744"/>
              <a:ext cx="697762" cy="3176806"/>
              <a:chOff x="3706699" y="1233487"/>
              <a:chExt cx="827155" cy="3876675"/>
            </a:xfrm>
            <a:solidFill>
              <a:srgbClr val="FFFF99"/>
            </a:solidFill>
          </p:grpSpPr>
          <p:sp>
            <p:nvSpPr>
              <p:cNvPr id="6" name="Almacenamiento de acceso directo 5"/>
              <p:cNvSpPr/>
              <p:nvPr/>
            </p:nvSpPr>
            <p:spPr>
              <a:xfrm flipH="1">
                <a:off x="3829601" y="1233487"/>
                <a:ext cx="704253" cy="3876675"/>
              </a:xfrm>
              <a:prstGeom prst="flowChartMagneticDrum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  <p:sp>
            <p:nvSpPr>
              <p:cNvPr id="5" name="Extracto 4"/>
              <p:cNvSpPr/>
              <p:nvPr/>
            </p:nvSpPr>
            <p:spPr>
              <a:xfrm rot="16200000">
                <a:off x="3301646" y="2939014"/>
                <a:ext cx="1069354" cy="259247"/>
              </a:xfrm>
              <a:prstGeom prst="flowChartExtract">
                <a:avLst/>
              </a:prstGeom>
              <a:grpFill/>
              <a:ln>
                <a:solidFill>
                  <a:schemeClr val="accent3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AR"/>
              </a:p>
            </p:txBody>
          </p:sp>
        </p:grpSp>
        <p:sp>
          <p:nvSpPr>
            <p:cNvPr id="9" name="CuadroTexto 8"/>
            <p:cNvSpPr txBox="1"/>
            <p:nvPr/>
          </p:nvSpPr>
          <p:spPr>
            <a:xfrm>
              <a:off x="714731" y="144463"/>
              <a:ext cx="2251815" cy="924239"/>
            </a:xfrm>
            <a:prstGeom prst="rect">
              <a:avLst/>
            </a:prstGeom>
            <a:solidFill>
              <a:srgbClr val="FFFF99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s-ES"/>
              </a:defPPr>
              <a:lvl1pPr algn="ctr">
                <a:defRPr>
                  <a:solidFill>
                    <a:schemeClr val="lt1"/>
                  </a:solidFill>
                </a:defRPr>
              </a:lvl1pPr>
              <a:lvl2pPr>
                <a:defRPr>
                  <a:solidFill>
                    <a:schemeClr val="lt1"/>
                  </a:solidFill>
                </a:defRPr>
              </a:lvl2pPr>
              <a:lvl3pPr>
                <a:defRPr>
                  <a:solidFill>
                    <a:schemeClr val="lt1"/>
                  </a:solidFill>
                </a:defRPr>
              </a:lvl3pPr>
              <a:lvl4pPr>
                <a:defRPr>
                  <a:solidFill>
                    <a:schemeClr val="lt1"/>
                  </a:solidFill>
                </a:defRPr>
              </a:lvl4pPr>
              <a:lvl5pPr>
                <a:defRPr>
                  <a:solidFill>
                    <a:schemeClr val="lt1"/>
                  </a:solidFill>
                </a:defRPr>
              </a:lvl5pPr>
              <a:lvl6pPr>
                <a:defRPr>
                  <a:solidFill>
                    <a:schemeClr val="lt1"/>
                  </a:solidFill>
                </a:defRPr>
              </a:lvl6pPr>
              <a:lvl7pPr>
                <a:defRPr>
                  <a:solidFill>
                    <a:schemeClr val="lt1"/>
                  </a:solidFill>
                </a:defRPr>
              </a:lvl7pPr>
              <a:lvl8pPr>
                <a:defRPr>
                  <a:solidFill>
                    <a:schemeClr val="lt1"/>
                  </a:solidFill>
                </a:defRPr>
              </a:lvl8pPr>
              <a:lvl9pPr>
                <a:defRPr>
                  <a:solidFill>
                    <a:schemeClr val="lt1"/>
                  </a:solidFill>
                </a:defRPr>
              </a:lvl9pPr>
            </a:lstStyle>
            <a:p>
              <a:r>
                <a:rPr lang="es-AR" sz="3600" b="1" dirty="0">
                  <a:solidFill>
                    <a:schemeClr val="tx1"/>
                  </a:solidFill>
                </a:rPr>
                <a:t>Vitamina E</a:t>
              </a:r>
              <a:r>
                <a:rPr lang="es-AR" sz="3200" b="1" dirty="0">
                  <a:solidFill>
                    <a:schemeClr val="tx1"/>
                  </a:solidFill>
                </a:rPr>
                <a:t>      </a:t>
              </a:r>
              <a:r>
                <a:rPr lang="es-AR" sz="2400" b="1" dirty="0">
                  <a:solidFill>
                    <a:schemeClr val="tx1"/>
                  </a:solidFill>
                </a:rPr>
                <a:t>(vitamina A)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8934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22" dur="50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2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2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1" grpId="0" animBg="1"/>
      <p:bldP spid="2111" grpId="0" animBg="1"/>
      <p:bldP spid="2111" grpId="1" animBg="1"/>
      <p:bldP spid="2127" grpId="0" animBg="1"/>
      <p:bldP spid="212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2041525" y="4149725"/>
            <a:ext cx="0" cy="14319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 flipH="1">
            <a:off x="1339850" y="4149725"/>
            <a:ext cx="701675" cy="898525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11268" name="Line 4"/>
          <p:cNvSpPr>
            <a:spLocks noChangeShapeType="1"/>
          </p:cNvSpPr>
          <p:nvPr/>
        </p:nvSpPr>
        <p:spPr bwMode="auto">
          <a:xfrm flipH="1">
            <a:off x="1979613" y="2397125"/>
            <a:ext cx="33337" cy="960438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1187450" y="1412875"/>
            <a:ext cx="990600" cy="650875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3600">
                <a:latin typeface="Times New Roman" panose="02020603050405020304" pitchFamily="18" charset="0"/>
              </a:rPr>
              <a:t>O</a:t>
            </a:r>
            <a:r>
              <a:rPr lang="es-ES_tradnl" altLang="es-AR" sz="2800">
                <a:latin typeface="Times New Roman" panose="02020603050405020304" pitchFamily="18" charset="0"/>
              </a:rPr>
              <a:t>2 </a:t>
            </a:r>
            <a:r>
              <a:rPr lang="es-ES_tradnl" altLang="es-AR" sz="2800" baseline="30000">
                <a:latin typeface="Times New Roman" panose="02020603050405020304" pitchFamily="18" charset="0"/>
              </a:rPr>
              <a:t>º</a:t>
            </a:r>
            <a:endParaRPr lang="es-ES_tradnl" altLang="es-AR" sz="2400" b="0">
              <a:latin typeface="Times New Roman" panose="02020603050405020304" pitchFamily="18" charset="0"/>
            </a:endParaRPr>
          </a:p>
        </p:txBody>
      </p:sp>
      <p:sp>
        <p:nvSpPr>
          <p:cNvPr id="11270" name="Text Box 9"/>
          <p:cNvSpPr txBox="1">
            <a:spLocks noChangeArrowheads="1"/>
          </p:cNvSpPr>
          <p:nvPr/>
        </p:nvSpPr>
        <p:spPr bwMode="auto">
          <a:xfrm>
            <a:off x="-36513" y="30163"/>
            <a:ext cx="91805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>
                <a:srgbClr val="4F8CD5"/>
              </a:buClr>
              <a:buSzPct val="140000"/>
              <a:buFontTx/>
              <a:buNone/>
            </a:pPr>
            <a:r>
              <a:rPr lang="es-AR" altLang="es-AR" sz="2400" b="1" dirty="0">
                <a:latin typeface="Times New Roman" pitchFamily="18" charset="0"/>
                <a:cs typeface="Times New Roman" pitchFamily="18" charset="0"/>
              </a:rPr>
              <a:t>¿ Cómo funcionan las defensas antioxidantes?</a:t>
            </a:r>
            <a:endParaRPr lang="es-ES_tradnl" alt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900113" y="1989138"/>
            <a:ext cx="1295400" cy="2019300"/>
            <a:chOff x="431" y="1026"/>
            <a:chExt cx="816" cy="1272"/>
          </a:xfrm>
        </p:grpSpPr>
        <p:sp>
          <p:nvSpPr>
            <p:cNvPr id="11305" name="Text Box 11"/>
            <p:cNvSpPr txBox="1">
              <a:spLocks noChangeArrowheads="1"/>
            </p:cNvSpPr>
            <p:nvPr/>
          </p:nvSpPr>
          <p:spPr bwMode="auto">
            <a:xfrm>
              <a:off x="431" y="1888"/>
              <a:ext cx="816" cy="4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AR" sz="3600">
                  <a:latin typeface="Times New Roman" panose="02020603050405020304" pitchFamily="18" charset="0"/>
                </a:rPr>
                <a:t>H</a:t>
              </a:r>
              <a:r>
                <a:rPr lang="es-ES_tradnl" altLang="es-AR" sz="2400">
                  <a:latin typeface="Times New Roman" panose="02020603050405020304" pitchFamily="18" charset="0"/>
                </a:rPr>
                <a:t>2</a:t>
              </a:r>
              <a:r>
                <a:rPr lang="es-ES_tradnl" altLang="es-AR" sz="3600">
                  <a:latin typeface="Times New Roman" panose="02020603050405020304" pitchFamily="18" charset="0"/>
                </a:rPr>
                <a:t>O</a:t>
              </a:r>
              <a:r>
                <a:rPr lang="es-ES_tradnl" altLang="es-AR" sz="2800">
                  <a:latin typeface="Times New Roman" panose="02020603050405020304" pitchFamily="18" charset="0"/>
                </a:rPr>
                <a:t>2</a:t>
              </a:r>
              <a:endParaRPr lang="es-ES_tradnl" altLang="es-AR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1306" name="Line 12"/>
            <p:cNvSpPr>
              <a:spLocks noChangeShapeType="1"/>
            </p:cNvSpPr>
            <p:nvPr/>
          </p:nvSpPr>
          <p:spPr bwMode="auto">
            <a:xfrm flipH="1">
              <a:off x="930" y="1026"/>
              <a:ext cx="0" cy="81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2051050" y="1917700"/>
            <a:ext cx="1347788" cy="1584325"/>
            <a:chOff x="1156" y="981"/>
            <a:chExt cx="849" cy="998"/>
          </a:xfrm>
        </p:grpSpPr>
        <p:sp>
          <p:nvSpPr>
            <p:cNvPr id="11302" name="Text Box 14"/>
            <p:cNvSpPr txBox="1">
              <a:spLocks noChangeArrowheads="1"/>
            </p:cNvSpPr>
            <p:nvPr/>
          </p:nvSpPr>
          <p:spPr bwMode="auto">
            <a:xfrm>
              <a:off x="1429" y="1253"/>
              <a:ext cx="576" cy="35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AR">
                  <a:latin typeface="Times New Roman" panose="02020603050405020304" pitchFamily="18" charset="0"/>
                </a:rPr>
                <a:t>OH</a:t>
              </a:r>
              <a:r>
                <a:rPr lang="es-ES_tradnl" altLang="es-AR" sz="3600">
                  <a:latin typeface="Times New Roman" panose="02020603050405020304" pitchFamily="18" charset="0"/>
                </a:rPr>
                <a:t> </a:t>
              </a:r>
              <a:r>
                <a:rPr lang="es-ES_tradnl" altLang="es-AR" sz="3600" baseline="30000">
                  <a:latin typeface="Times New Roman" panose="02020603050405020304" pitchFamily="18" charset="0"/>
                </a:rPr>
                <a:t>º</a:t>
              </a:r>
              <a:endParaRPr lang="es-ES_tradnl" altLang="es-AR" sz="2800" b="0">
                <a:latin typeface="Times New Roman" panose="02020603050405020304" pitchFamily="18" charset="0"/>
              </a:endParaRPr>
            </a:p>
          </p:txBody>
        </p:sp>
        <p:sp>
          <p:nvSpPr>
            <p:cNvPr id="11303" name="Line 15"/>
            <p:cNvSpPr>
              <a:spLocks noChangeShapeType="1"/>
            </p:cNvSpPr>
            <p:nvPr/>
          </p:nvSpPr>
          <p:spPr bwMode="auto">
            <a:xfrm>
              <a:off x="1156" y="981"/>
              <a:ext cx="363" cy="272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304" name="Line 16"/>
            <p:cNvSpPr>
              <a:spLocks noChangeShapeType="1"/>
            </p:cNvSpPr>
            <p:nvPr/>
          </p:nvSpPr>
          <p:spPr bwMode="auto">
            <a:xfrm flipV="1">
              <a:off x="1156" y="1616"/>
              <a:ext cx="317" cy="363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grpSp>
        <p:nvGrpSpPr>
          <p:cNvPr id="4" name="Group 17"/>
          <p:cNvGrpSpPr>
            <a:grpSpLocks/>
          </p:cNvGrpSpPr>
          <p:nvPr/>
        </p:nvGrpSpPr>
        <p:grpSpPr bwMode="auto">
          <a:xfrm>
            <a:off x="436563" y="2032000"/>
            <a:ext cx="2962275" cy="3346450"/>
            <a:chOff x="139" y="1053"/>
            <a:chExt cx="1866" cy="2108"/>
          </a:xfrm>
        </p:grpSpPr>
        <p:sp>
          <p:nvSpPr>
            <p:cNvPr id="11297" name="Text Box 18"/>
            <p:cNvSpPr txBox="1">
              <a:spLocks noChangeArrowheads="1"/>
            </p:cNvSpPr>
            <p:nvPr/>
          </p:nvSpPr>
          <p:spPr bwMode="auto">
            <a:xfrm>
              <a:off x="1247" y="2795"/>
              <a:ext cx="758" cy="35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AR" sz="3600">
                  <a:latin typeface="Times New Roman" panose="02020603050405020304" pitchFamily="18" charset="0"/>
                </a:rPr>
                <a:t>H</a:t>
              </a:r>
              <a:r>
                <a:rPr lang="es-ES_tradnl" altLang="es-AR" sz="2400">
                  <a:latin typeface="Times New Roman" panose="02020603050405020304" pitchFamily="18" charset="0"/>
                </a:rPr>
                <a:t>2</a:t>
              </a:r>
              <a:r>
                <a:rPr lang="es-ES_tradnl" altLang="es-AR" sz="3600">
                  <a:latin typeface="Times New Roman" panose="02020603050405020304" pitchFamily="18" charset="0"/>
                </a:rPr>
                <a:t>O</a:t>
              </a:r>
              <a:endParaRPr lang="es-ES_tradnl" altLang="es-AR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1298" name="Text Box 19"/>
            <p:cNvSpPr txBox="1">
              <a:spLocks noChangeArrowheads="1"/>
            </p:cNvSpPr>
            <p:nvPr/>
          </p:nvSpPr>
          <p:spPr bwMode="auto">
            <a:xfrm>
              <a:off x="139" y="2809"/>
              <a:ext cx="442" cy="35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AR" sz="3600">
                  <a:latin typeface="Times New Roman" panose="02020603050405020304" pitchFamily="18" charset="0"/>
                </a:rPr>
                <a:t>O</a:t>
              </a:r>
              <a:r>
                <a:rPr lang="es-ES_tradnl" altLang="es-AR" sz="2800">
                  <a:latin typeface="Times New Roman" panose="02020603050405020304" pitchFamily="18" charset="0"/>
                </a:rPr>
                <a:t>2</a:t>
              </a:r>
              <a:endParaRPr lang="es-ES_tradnl" altLang="es-AR" sz="2400" b="0">
                <a:latin typeface="Times New Roman" panose="02020603050405020304" pitchFamily="18" charset="0"/>
              </a:endParaRPr>
            </a:p>
          </p:txBody>
        </p:sp>
        <p:sp>
          <p:nvSpPr>
            <p:cNvPr id="11299" name="Line 20"/>
            <p:cNvSpPr>
              <a:spLocks noChangeShapeType="1"/>
            </p:cNvSpPr>
            <p:nvPr/>
          </p:nvSpPr>
          <p:spPr bwMode="auto">
            <a:xfrm>
              <a:off x="748" y="1053"/>
              <a:ext cx="0" cy="771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300" name="Line 21"/>
            <p:cNvSpPr>
              <a:spLocks noChangeShapeType="1"/>
            </p:cNvSpPr>
            <p:nvPr/>
          </p:nvSpPr>
          <p:spPr bwMode="auto">
            <a:xfrm flipH="1">
              <a:off x="385" y="2296"/>
              <a:ext cx="318" cy="544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301" name="Line 22"/>
            <p:cNvSpPr>
              <a:spLocks noChangeShapeType="1"/>
            </p:cNvSpPr>
            <p:nvPr/>
          </p:nvSpPr>
          <p:spPr bwMode="auto">
            <a:xfrm>
              <a:off x="975" y="2296"/>
              <a:ext cx="317" cy="499"/>
            </a:xfrm>
            <a:prstGeom prst="line">
              <a:avLst/>
            </a:prstGeom>
            <a:noFill/>
            <a:ln w="76200">
              <a:solidFill>
                <a:srgbClr val="008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</p:grpSp>
      <p:sp>
        <p:nvSpPr>
          <p:cNvPr id="41005" name="Text Box 45"/>
          <p:cNvSpPr txBox="1">
            <a:spLocks noChangeArrowheads="1"/>
          </p:cNvSpPr>
          <p:nvPr/>
        </p:nvSpPr>
        <p:spPr bwMode="auto">
          <a:xfrm>
            <a:off x="466725" y="2276475"/>
            <a:ext cx="792163" cy="449263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2800">
                <a:latin typeface="Times New Roman" panose="02020603050405020304" pitchFamily="18" charset="0"/>
              </a:rPr>
              <a:t>SOD</a:t>
            </a:r>
          </a:p>
        </p:txBody>
      </p:sp>
      <p:sp>
        <p:nvSpPr>
          <p:cNvPr id="41006" name="Text Box 46"/>
          <p:cNvSpPr txBox="1">
            <a:spLocks noChangeArrowheads="1"/>
          </p:cNvSpPr>
          <p:nvPr/>
        </p:nvSpPr>
        <p:spPr bwMode="auto">
          <a:xfrm>
            <a:off x="395288" y="1125538"/>
            <a:ext cx="936625" cy="449262"/>
          </a:xfrm>
          <a:prstGeom prst="rect">
            <a:avLst/>
          </a:prstGeom>
          <a:solidFill>
            <a:schemeClr val="bg1"/>
          </a:solidFill>
          <a:ln w="22225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2800">
                <a:latin typeface="Times New Roman" panose="02020603050405020304" pitchFamily="18" charset="0"/>
              </a:rPr>
              <a:t>CCO</a:t>
            </a:r>
          </a:p>
        </p:txBody>
      </p:sp>
      <p:sp>
        <p:nvSpPr>
          <p:cNvPr id="41007" name="Text Box 47"/>
          <p:cNvSpPr txBox="1">
            <a:spLocks noChangeArrowheads="1"/>
          </p:cNvSpPr>
          <p:nvPr/>
        </p:nvSpPr>
        <p:spPr bwMode="auto">
          <a:xfrm>
            <a:off x="1851025" y="2392363"/>
            <a:ext cx="576263" cy="449262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2800">
                <a:latin typeface="Times New Roman" panose="02020603050405020304" pitchFamily="18" charset="0"/>
              </a:rPr>
              <a:t>Cp</a:t>
            </a:r>
          </a:p>
        </p:txBody>
      </p: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6156325" y="1082675"/>
            <a:ext cx="647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AR" altLang="es-AR" sz="3600"/>
              <a:t>Cu</a:t>
            </a:r>
            <a:endParaRPr lang="es-ES_tradnl" altLang="es-AR" sz="3600"/>
          </a:p>
        </p:txBody>
      </p:sp>
      <p:sp>
        <p:nvSpPr>
          <p:cNvPr id="41010" name="Text Box 50"/>
          <p:cNvSpPr txBox="1">
            <a:spLocks noChangeArrowheads="1"/>
          </p:cNvSpPr>
          <p:nvPr/>
        </p:nvSpPr>
        <p:spPr bwMode="auto">
          <a:xfrm>
            <a:off x="7019925" y="1082675"/>
            <a:ext cx="6477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AR" altLang="es-AR" sz="3600"/>
              <a:t>Zn</a:t>
            </a:r>
            <a:endParaRPr lang="es-ES_tradnl" altLang="es-AR" sz="3600"/>
          </a:p>
        </p:txBody>
      </p:sp>
      <p:grpSp>
        <p:nvGrpSpPr>
          <p:cNvPr id="5" name="Group 53"/>
          <p:cNvGrpSpPr>
            <a:grpSpLocks/>
          </p:cNvGrpSpPr>
          <p:nvPr/>
        </p:nvGrpSpPr>
        <p:grpSpPr bwMode="auto">
          <a:xfrm>
            <a:off x="4932363" y="1828800"/>
            <a:ext cx="2663825" cy="520700"/>
            <a:chOff x="2744" y="1333"/>
            <a:chExt cx="1678" cy="328"/>
          </a:xfrm>
        </p:grpSpPr>
        <p:sp>
          <p:nvSpPr>
            <p:cNvPr id="11295" name="Line 51"/>
            <p:cNvSpPr>
              <a:spLocks noChangeShapeType="1"/>
            </p:cNvSpPr>
            <p:nvPr/>
          </p:nvSpPr>
          <p:spPr bwMode="auto">
            <a:xfrm flipV="1">
              <a:off x="2744" y="1480"/>
              <a:ext cx="272" cy="18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296" name="Text Box 52"/>
            <p:cNvSpPr txBox="1">
              <a:spLocks noChangeArrowheads="1"/>
            </p:cNvSpPr>
            <p:nvPr/>
          </p:nvSpPr>
          <p:spPr bwMode="auto">
            <a:xfrm>
              <a:off x="3061" y="1333"/>
              <a:ext cx="1361" cy="283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AR" sz="2800">
                  <a:latin typeface="Times New Roman" panose="02020603050405020304" pitchFamily="18" charset="0"/>
                </a:rPr>
                <a:t>Cu-Zn SOD</a:t>
              </a:r>
            </a:p>
          </p:txBody>
        </p:sp>
      </p:grpSp>
      <p:grpSp>
        <p:nvGrpSpPr>
          <p:cNvPr id="6" name="Group 57"/>
          <p:cNvGrpSpPr>
            <a:grpSpLocks/>
          </p:cNvGrpSpPr>
          <p:nvPr/>
        </p:nvGrpSpPr>
        <p:grpSpPr bwMode="auto">
          <a:xfrm>
            <a:off x="4932363" y="2420938"/>
            <a:ext cx="2663825" cy="504825"/>
            <a:chOff x="2744" y="1706"/>
            <a:chExt cx="1678" cy="318"/>
          </a:xfrm>
        </p:grpSpPr>
        <p:sp>
          <p:nvSpPr>
            <p:cNvPr id="11293" name="Line 55"/>
            <p:cNvSpPr>
              <a:spLocks noChangeShapeType="1"/>
            </p:cNvSpPr>
            <p:nvPr/>
          </p:nvSpPr>
          <p:spPr bwMode="auto">
            <a:xfrm>
              <a:off x="2744" y="1706"/>
              <a:ext cx="272" cy="181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s-AR"/>
            </a:p>
          </p:txBody>
        </p:sp>
        <p:sp>
          <p:nvSpPr>
            <p:cNvPr id="11294" name="Text Box 56"/>
            <p:cNvSpPr txBox="1">
              <a:spLocks noChangeArrowheads="1"/>
            </p:cNvSpPr>
            <p:nvPr/>
          </p:nvSpPr>
          <p:spPr bwMode="auto">
            <a:xfrm>
              <a:off x="3061" y="1741"/>
              <a:ext cx="1361" cy="283"/>
            </a:xfrm>
            <a:prstGeom prst="rect">
              <a:avLst/>
            </a:prstGeom>
            <a:solidFill>
              <a:schemeClr val="bg1"/>
            </a:solidFill>
            <a:ln w="222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s-ES_tradnl" altLang="es-AR" sz="2800">
                  <a:latin typeface="Times New Roman" panose="02020603050405020304" pitchFamily="18" charset="0"/>
                </a:rPr>
                <a:t>Mn SOD</a:t>
              </a:r>
            </a:p>
          </p:txBody>
        </p:sp>
      </p:grpSp>
      <p:sp>
        <p:nvSpPr>
          <p:cNvPr id="41018" name="Text Box 58"/>
          <p:cNvSpPr txBox="1">
            <a:spLocks noChangeArrowheads="1"/>
          </p:cNvSpPr>
          <p:nvPr/>
        </p:nvSpPr>
        <p:spPr bwMode="auto">
          <a:xfrm>
            <a:off x="6113463" y="3098800"/>
            <a:ext cx="7191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AR" altLang="es-AR" sz="3600"/>
              <a:t>Mn</a:t>
            </a:r>
            <a:endParaRPr lang="es-ES_tradnl" altLang="es-AR" sz="3600"/>
          </a:p>
        </p:txBody>
      </p:sp>
      <p:sp>
        <p:nvSpPr>
          <p:cNvPr id="41019" name="Text Box 59"/>
          <p:cNvSpPr txBox="1">
            <a:spLocks noChangeArrowheads="1"/>
          </p:cNvSpPr>
          <p:nvPr/>
        </p:nvSpPr>
        <p:spPr bwMode="auto">
          <a:xfrm>
            <a:off x="973138" y="4078288"/>
            <a:ext cx="1152525" cy="449262"/>
          </a:xfrm>
          <a:prstGeom prst="rect">
            <a:avLst/>
          </a:prstGeom>
          <a:solidFill>
            <a:schemeClr val="bg1"/>
          </a:solidFill>
          <a:ln w="22225" algn="ctr">
            <a:solidFill>
              <a:srgbClr val="008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ES_tradnl" altLang="es-AR" sz="2800">
                <a:latin typeface="Times New Roman" panose="02020603050405020304" pitchFamily="18" charset="0"/>
              </a:rPr>
              <a:t>GSHpx</a:t>
            </a:r>
          </a:p>
        </p:txBody>
      </p:sp>
      <p:sp>
        <p:nvSpPr>
          <p:cNvPr id="41020" name="Text Box 60"/>
          <p:cNvSpPr txBox="1">
            <a:spLocks noChangeArrowheads="1"/>
          </p:cNvSpPr>
          <p:nvPr/>
        </p:nvSpPr>
        <p:spPr bwMode="auto">
          <a:xfrm>
            <a:off x="6919913" y="3111500"/>
            <a:ext cx="79216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s-AR" altLang="es-AR" sz="3600"/>
              <a:t>Se</a:t>
            </a:r>
            <a:endParaRPr lang="es-ES_tradnl" altLang="es-AR" sz="3600"/>
          </a:p>
        </p:txBody>
      </p:sp>
      <p:sp>
        <p:nvSpPr>
          <p:cNvPr id="41021" name="Oval 61"/>
          <p:cNvSpPr>
            <a:spLocks noChangeArrowheads="1"/>
          </p:cNvSpPr>
          <p:nvPr/>
        </p:nvSpPr>
        <p:spPr bwMode="auto">
          <a:xfrm>
            <a:off x="6011863" y="981075"/>
            <a:ext cx="865187" cy="792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000"/>
          </a:p>
        </p:txBody>
      </p:sp>
      <p:sp>
        <p:nvSpPr>
          <p:cNvPr id="41022" name="Oval 62"/>
          <p:cNvSpPr>
            <a:spLocks noChangeArrowheads="1"/>
          </p:cNvSpPr>
          <p:nvPr/>
        </p:nvSpPr>
        <p:spPr bwMode="auto">
          <a:xfrm>
            <a:off x="6875463" y="981075"/>
            <a:ext cx="865187" cy="792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000"/>
          </a:p>
        </p:txBody>
      </p:sp>
      <p:sp>
        <p:nvSpPr>
          <p:cNvPr id="41023" name="Oval 63"/>
          <p:cNvSpPr>
            <a:spLocks noChangeArrowheads="1"/>
          </p:cNvSpPr>
          <p:nvPr/>
        </p:nvSpPr>
        <p:spPr bwMode="auto">
          <a:xfrm>
            <a:off x="6011863" y="3025775"/>
            <a:ext cx="865187" cy="792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000"/>
          </a:p>
        </p:txBody>
      </p:sp>
      <p:sp>
        <p:nvSpPr>
          <p:cNvPr id="41024" name="Oval 64"/>
          <p:cNvSpPr>
            <a:spLocks noChangeArrowheads="1"/>
          </p:cNvSpPr>
          <p:nvPr/>
        </p:nvSpPr>
        <p:spPr bwMode="auto">
          <a:xfrm>
            <a:off x="6875463" y="2997200"/>
            <a:ext cx="865187" cy="792163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AR" altLang="es-AR" sz="2000"/>
          </a:p>
        </p:txBody>
      </p:sp>
      <p:grpSp>
        <p:nvGrpSpPr>
          <p:cNvPr id="7" name="Grupo 1"/>
          <p:cNvGrpSpPr>
            <a:grpSpLocks/>
          </p:cNvGrpSpPr>
          <p:nvPr/>
        </p:nvGrpSpPr>
        <p:grpSpPr bwMode="auto">
          <a:xfrm>
            <a:off x="3276600" y="908050"/>
            <a:ext cx="3749675" cy="5400675"/>
            <a:chOff x="3275856" y="908720"/>
            <a:chExt cx="3750573" cy="5400007"/>
          </a:xfrm>
        </p:grpSpPr>
        <p:grpSp>
          <p:nvGrpSpPr>
            <p:cNvPr id="8" name="Grupo 40"/>
            <p:cNvGrpSpPr>
              <a:grpSpLocks/>
            </p:cNvGrpSpPr>
            <p:nvPr/>
          </p:nvGrpSpPr>
          <p:grpSpPr bwMode="auto">
            <a:xfrm>
              <a:off x="3275856" y="908720"/>
              <a:ext cx="3737346" cy="5166643"/>
              <a:chOff x="3275856" y="908720"/>
              <a:chExt cx="3737346" cy="5166643"/>
            </a:xfrm>
          </p:grpSpPr>
          <p:pic>
            <p:nvPicPr>
              <p:cNvPr id="11291" name="Picture 43" descr="http://1.bp.blogspot.com/-k5F3ZG5e5aY/TsLOBspehQI/AAAAAAAAzAE/MEwcQ2VRrTY/s320/OJO.jpe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70077" y="3932238"/>
                <a:ext cx="2143125" cy="21431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292" name="Elipse 42"/>
              <p:cNvSpPr>
                <a:spLocks/>
              </p:cNvSpPr>
              <p:nvPr/>
            </p:nvSpPr>
            <p:spPr bwMode="auto">
              <a:xfrm>
                <a:off x="3275856" y="908720"/>
                <a:ext cx="1944216" cy="4248472"/>
              </a:xfrm>
              <a:prstGeom prst="ellipse">
                <a:avLst/>
              </a:prstGeom>
              <a:noFill/>
              <a:ln w="22225" algn="ctr">
                <a:solidFill>
                  <a:srgbClr val="008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lIns="0" tIns="0" rIns="0" bIns="0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endParaRPr lang="es-AR" altLang="es-AR" sz="2800">
                  <a:latin typeface="Times New Roman" panose="02020603050405020304" pitchFamily="18" charset="0"/>
                </a:endParaRPr>
              </a:p>
            </p:txBody>
          </p:sp>
        </p:grpSp>
        <p:sp>
          <p:nvSpPr>
            <p:cNvPr id="11290" name="CuadroTexto 43"/>
            <p:cNvSpPr txBox="1">
              <a:spLocks noChangeArrowheads="1"/>
            </p:cNvSpPr>
            <p:nvPr/>
          </p:nvSpPr>
          <p:spPr bwMode="auto">
            <a:xfrm>
              <a:off x="5082213" y="5908617"/>
              <a:ext cx="194421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s-AR" altLang="es-AR" sz="2000"/>
                <a:t>PROTEÍNAS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91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5723E-6 L 0.36615 -0.00116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10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-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41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91329E-6 L 0.22674 -0.11237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10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37" y="-561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1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3.69942E-6 L 0.36632 -0.0219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10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316" y="-111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41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4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41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04624E-6 L 0.29115 0.01966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410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49" y="9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41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410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1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10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10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10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10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5" grpId="0" animBg="1"/>
      <p:bldP spid="41005" grpId="0" animBg="1"/>
      <p:bldP spid="41005" grpId="1" animBg="1"/>
      <p:bldP spid="41006" grpId="0" animBg="1"/>
      <p:bldP spid="41006" grpId="1" animBg="1"/>
      <p:bldP spid="41007" grpId="0" animBg="1"/>
      <p:bldP spid="41007" grpId="1" animBg="1"/>
      <p:bldP spid="41009" grpId="0"/>
      <p:bldP spid="41010" grpId="0"/>
      <p:bldP spid="41018" grpId="0"/>
      <p:bldP spid="41019" grpId="0" animBg="1"/>
      <p:bldP spid="41019" grpId="1" animBg="1"/>
      <p:bldP spid="41020" grpId="0"/>
      <p:bldP spid="41021" grpId="0" animBg="1"/>
      <p:bldP spid="41022" grpId="0" animBg="1"/>
      <p:bldP spid="41023" grpId="0" animBg="1"/>
      <p:bldP spid="4102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4" descr="cow2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84138"/>
            <a:ext cx="1728787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107950" y="188913"/>
            <a:ext cx="25193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2400" b="1" dirty="0">
                <a:latin typeface="Times New Roman" pitchFamily="18" charset="0"/>
                <a:cs typeface="Times New Roman" pitchFamily="18" charset="0"/>
              </a:rPr>
              <a:t>Movilización de reservas</a:t>
            </a:r>
            <a:endParaRPr lang="es-ES_tradnl" alt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88" name="Picture 12" descr="neurona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24175"/>
            <a:ext cx="719138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 descr="ANd9GcS2ChN6cZguuPVokRnY-hA0Xf24SwFWCl-sS24lXOdrdkBuIyIBEFtZX9c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852738"/>
            <a:ext cx="1651001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9" name="Text Box 13"/>
          <p:cNvSpPr txBox="1">
            <a:spLocks noChangeArrowheads="1"/>
          </p:cNvSpPr>
          <p:nvPr/>
        </p:nvSpPr>
        <p:spPr bwMode="auto">
          <a:xfrm>
            <a:off x="1331913" y="1989138"/>
            <a:ext cx="1511300" cy="392112"/>
          </a:xfrm>
          <a:prstGeom prst="rect">
            <a:avLst/>
          </a:prstGeom>
          <a:noFill/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2200" dirty="0">
                <a:latin typeface="Arial Black" panose="020B0A04020102020204" pitchFamily="34" charset="0"/>
              </a:rPr>
              <a:t>Glucosa</a:t>
            </a:r>
            <a:endParaRPr lang="es-ES_tradnl" altLang="es-AR" sz="2200" dirty="0">
              <a:latin typeface="Arial Black" panose="020B0A04020102020204" pitchFamily="34" charset="0"/>
            </a:endParaRPr>
          </a:p>
        </p:txBody>
      </p:sp>
      <p:sp>
        <p:nvSpPr>
          <p:cNvPr id="50190" name="AutoShape 14"/>
          <p:cNvSpPr>
            <a:spLocks noChangeArrowheads="1"/>
          </p:cNvSpPr>
          <p:nvPr/>
        </p:nvSpPr>
        <p:spPr bwMode="auto">
          <a:xfrm rot="1985656">
            <a:off x="2484438" y="1484313"/>
            <a:ext cx="323850" cy="468312"/>
          </a:xfrm>
          <a:prstGeom prst="downArrow">
            <a:avLst>
              <a:gd name="adj1" fmla="val 50000"/>
              <a:gd name="adj2" fmla="val 36152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000"/>
          </a:p>
        </p:txBody>
      </p:sp>
      <p:sp>
        <p:nvSpPr>
          <p:cNvPr id="50191" name="AutoShape 15"/>
          <p:cNvSpPr>
            <a:spLocks noChangeArrowheads="1"/>
          </p:cNvSpPr>
          <p:nvPr/>
        </p:nvSpPr>
        <p:spPr bwMode="auto">
          <a:xfrm rot="8854226">
            <a:off x="2484438" y="2420938"/>
            <a:ext cx="323850" cy="468312"/>
          </a:xfrm>
          <a:prstGeom prst="downArrow">
            <a:avLst>
              <a:gd name="adj1" fmla="val 50000"/>
              <a:gd name="adj2" fmla="val 36152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000"/>
          </a:p>
        </p:txBody>
      </p:sp>
      <p:sp>
        <p:nvSpPr>
          <p:cNvPr id="50193" name="Text Box 17"/>
          <p:cNvSpPr txBox="1">
            <a:spLocks noChangeArrowheads="1"/>
          </p:cNvSpPr>
          <p:nvPr/>
        </p:nvSpPr>
        <p:spPr bwMode="auto">
          <a:xfrm>
            <a:off x="3348038" y="1989138"/>
            <a:ext cx="1800225" cy="338554"/>
          </a:xfrm>
          <a:prstGeom prst="rect">
            <a:avLst/>
          </a:prstGeom>
          <a:noFill/>
          <a:ln w="57150" algn="ctr">
            <a:solidFill>
              <a:schemeClr val="folHlink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defPPr>
              <a:defRPr lang="es-ES"/>
            </a:defPPr>
            <a:lvl1pPr algn="ctr">
              <a:spcBef>
                <a:spcPct val="50000"/>
              </a:spcBef>
              <a:buFontTx/>
              <a:buNone/>
              <a:defRPr sz="2200">
                <a:latin typeface="Arial Black" panose="020B0A040201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Arial" panose="020B0604020202020204" pitchFamily="34" charset="0"/>
              </a:defRPr>
            </a:lvl9pPr>
          </a:lstStyle>
          <a:p>
            <a:r>
              <a:rPr lang="es-AR" altLang="es-AR" dirty="0"/>
              <a:t>Glucógeno</a:t>
            </a:r>
            <a:endParaRPr lang="es-ES_tradnl" altLang="es-AR" dirty="0"/>
          </a:p>
        </p:txBody>
      </p:sp>
      <p:sp>
        <p:nvSpPr>
          <p:cNvPr id="50194" name="AutoShape 18"/>
          <p:cNvSpPr>
            <a:spLocks noChangeArrowheads="1"/>
          </p:cNvSpPr>
          <p:nvPr/>
        </p:nvSpPr>
        <p:spPr bwMode="auto">
          <a:xfrm rot="1985656">
            <a:off x="3276600" y="2420938"/>
            <a:ext cx="323850" cy="468312"/>
          </a:xfrm>
          <a:prstGeom prst="downArrow">
            <a:avLst>
              <a:gd name="adj1" fmla="val 50000"/>
              <a:gd name="adj2" fmla="val 36152"/>
            </a:avLst>
          </a:prstGeom>
          <a:solidFill>
            <a:schemeClr val="folHlink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000"/>
          </a:p>
        </p:txBody>
      </p:sp>
      <p:sp>
        <p:nvSpPr>
          <p:cNvPr id="50195" name="Line 19"/>
          <p:cNvSpPr>
            <a:spLocks noChangeShapeType="1"/>
          </p:cNvSpPr>
          <p:nvPr/>
        </p:nvSpPr>
        <p:spPr bwMode="auto">
          <a:xfrm>
            <a:off x="2484438" y="1412875"/>
            <a:ext cx="358775" cy="431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sp>
        <p:nvSpPr>
          <p:cNvPr id="50196" name="Line 20"/>
          <p:cNvSpPr>
            <a:spLocks noChangeShapeType="1"/>
          </p:cNvSpPr>
          <p:nvPr/>
        </p:nvSpPr>
        <p:spPr bwMode="auto">
          <a:xfrm flipH="1">
            <a:off x="2484438" y="1412875"/>
            <a:ext cx="358775" cy="431800"/>
          </a:xfrm>
          <a:prstGeom prst="line">
            <a:avLst/>
          </a:prstGeom>
          <a:noFill/>
          <a:ln w="635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1981200" y="3500438"/>
            <a:ext cx="2303463" cy="1982787"/>
            <a:chOff x="1248" y="2205"/>
            <a:chExt cx="1451" cy="1249"/>
          </a:xfrm>
        </p:grpSpPr>
        <p:sp>
          <p:nvSpPr>
            <p:cNvPr id="12318" name="AutoShape 22"/>
            <p:cNvSpPr>
              <a:spLocks noChangeArrowheads="1"/>
            </p:cNvSpPr>
            <p:nvPr/>
          </p:nvSpPr>
          <p:spPr bwMode="auto">
            <a:xfrm>
              <a:off x="1701" y="2205"/>
              <a:ext cx="544" cy="816"/>
            </a:xfrm>
            <a:prstGeom prst="upArrow">
              <a:avLst>
                <a:gd name="adj1" fmla="val 50000"/>
                <a:gd name="adj2" fmla="val 37500"/>
              </a:avLst>
            </a:prstGeom>
            <a:solidFill>
              <a:srgbClr val="14086E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  <p:sp>
          <p:nvSpPr>
            <p:cNvPr id="12319" name="Text Box 23"/>
            <p:cNvSpPr txBox="1">
              <a:spLocks noChangeArrowheads="1"/>
            </p:cNvSpPr>
            <p:nvPr/>
          </p:nvSpPr>
          <p:spPr bwMode="auto">
            <a:xfrm>
              <a:off x="1248" y="3113"/>
              <a:ext cx="1451" cy="341"/>
            </a:xfrm>
            <a:prstGeom prst="rect">
              <a:avLst/>
            </a:prstGeom>
            <a:noFill/>
            <a:ln w="63500" algn="ctr">
              <a:solidFill>
                <a:srgbClr val="00008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72000" tIns="72000" rIns="72000" bIns="7200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200">
                  <a:latin typeface="Arial Black" panose="020B0A04020102020204" pitchFamily="34" charset="0"/>
                </a:rPr>
                <a:t>Aminoácidos</a:t>
              </a:r>
              <a:endParaRPr lang="es-ES_tradnl" altLang="es-AR" sz="2200">
                <a:latin typeface="Arial Black" panose="020B0A04020102020204" pitchFamily="34" charset="0"/>
              </a:endParaRPr>
            </a:p>
          </p:txBody>
        </p:sp>
      </p:grp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2254250" y="2924175"/>
            <a:ext cx="1800225" cy="503238"/>
            <a:chOff x="1420" y="1842"/>
            <a:chExt cx="1134" cy="317"/>
          </a:xfrm>
        </p:grpSpPr>
        <p:sp>
          <p:nvSpPr>
            <p:cNvPr id="12316" name="Text Box 16"/>
            <p:cNvSpPr txBox="1">
              <a:spLocks noChangeArrowheads="1"/>
            </p:cNvSpPr>
            <p:nvPr/>
          </p:nvSpPr>
          <p:spPr bwMode="auto">
            <a:xfrm>
              <a:off x="1655" y="1888"/>
              <a:ext cx="725" cy="2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200">
                  <a:latin typeface="Arial Black" panose="020B0A04020102020204" pitchFamily="34" charset="0"/>
                </a:rPr>
                <a:t>Hígado</a:t>
              </a:r>
              <a:endParaRPr lang="es-ES_tradnl" altLang="es-AR" sz="2200">
                <a:latin typeface="Arial Black" panose="020B0A04020102020204" pitchFamily="34" charset="0"/>
              </a:endParaRPr>
            </a:p>
          </p:txBody>
        </p:sp>
        <p:sp>
          <p:nvSpPr>
            <p:cNvPr id="12317" name="Oval 24"/>
            <p:cNvSpPr>
              <a:spLocks noChangeArrowheads="1"/>
            </p:cNvSpPr>
            <p:nvPr/>
          </p:nvSpPr>
          <p:spPr bwMode="auto">
            <a:xfrm>
              <a:off x="1420" y="1842"/>
              <a:ext cx="1134" cy="317"/>
            </a:xfrm>
            <a:prstGeom prst="ellipse">
              <a:avLst/>
            </a:prstGeom>
            <a:noFill/>
            <a:ln w="57150">
              <a:solidFill>
                <a:srgbClr val="CC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</p:grp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6732588" y="2708275"/>
            <a:ext cx="1511300" cy="746125"/>
          </a:xfrm>
          <a:prstGeom prst="rect">
            <a:avLst/>
          </a:prstGeom>
          <a:noFill/>
          <a:ln w="762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2200">
                <a:latin typeface="Arial Black" panose="020B0A04020102020204" pitchFamily="34" charset="0"/>
              </a:rPr>
              <a:t>Grasa de depósito</a:t>
            </a:r>
            <a:endParaRPr lang="es-ES_tradnl" altLang="es-AR" sz="2200">
              <a:latin typeface="Arial Black" panose="020B0A04020102020204" pitchFamily="34" charset="0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372225" y="404813"/>
            <a:ext cx="2159000" cy="2160587"/>
            <a:chOff x="4014" y="255"/>
            <a:chExt cx="1360" cy="1361"/>
          </a:xfrm>
        </p:grpSpPr>
        <p:sp>
          <p:nvSpPr>
            <p:cNvPr id="12314" name="AutoShape 27"/>
            <p:cNvSpPr>
              <a:spLocks noChangeArrowheads="1"/>
            </p:cNvSpPr>
            <p:nvPr/>
          </p:nvSpPr>
          <p:spPr bwMode="auto">
            <a:xfrm>
              <a:off x="4241" y="1026"/>
              <a:ext cx="998" cy="590"/>
            </a:xfrm>
            <a:prstGeom prst="upArrow">
              <a:avLst>
                <a:gd name="adj1" fmla="val 50000"/>
                <a:gd name="adj2" fmla="val 25000"/>
              </a:avLst>
            </a:prstGeom>
            <a:solidFill>
              <a:srgbClr val="FFFF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  <p:sp>
          <p:nvSpPr>
            <p:cNvPr id="12315" name="Text Box 28"/>
            <p:cNvSpPr txBox="1">
              <a:spLocks noChangeArrowheads="1"/>
            </p:cNvSpPr>
            <p:nvPr/>
          </p:nvSpPr>
          <p:spPr bwMode="auto">
            <a:xfrm>
              <a:off x="4014" y="255"/>
              <a:ext cx="1360" cy="681"/>
            </a:xfrm>
            <a:prstGeom prst="rect">
              <a:avLst/>
            </a:prstGeom>
            <a:noFill/>
            <a:ln w="76200" algn="ctr">
              <a:solidFill>
                <a:srgbClr val="FF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200">
                  <a:latin typeface="Arial Black" panose="020B0A04020102020204" pitchFamily="34" charset="0"/>
                </a:rPr>
                <a:t>Ácidos grasos libres (NEFA)</a:t>
              </a:r>
              <a:endParaRPr lang="es-ES_tradnl" altLang="es-AR" sz="2200">
                <a:latin typeface="Arial Black" panose="020B0A04020102020204" pitchFamily="34" charset="0"/>
              </a:endParaRPr>
            </a:p>
          </p:txBody>
        </p:sp>
      </p:grpSp>
      <p:sp>
        <p:nvSpPr>
          <p:cNvPr id="50205" name="AutoShape 29"/>
          <p:cNvSpPr>
            <a:spLocks noChangeArrowheads="1"/>
          </p:cNvSpPr>
          <p:nvPr/>
        </p:nvSpPr>
        <p:spPr bwMode="auto">
          <a:xfrm>
            <a:off x="4643438" y="333375"/>
            <a:ext cx="1584325" cy="863600"/>
          </a:xfrm>
          <a:prstGeom prst="leftArrow">
            <a:avLst>
              <a:gd name="adj1" fmla="val 50000"/>
              <a:gd name="adj2" fmla="val 45864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000"/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4213225" y="2708275"/>
            <a:ext cx="2376488" cy="504825"/>
            <a:chOff x="2654" y="1706"/>
            <a:chExt cx="1497" cy="318"/>
          </a:xfrm>
        </p:grpSpPr>
        <p:sp>
          <p:nvSpPr>
            <p:cNvPr id="12312" name="AutoShape 31"/>
            <p:cNvSpPr>
              <a:spLocks noChangeArrowheads="1"/>
            </p:cNvSpPr>
            <p:nvPr/>
          </p:nvSpPr>
          <p:spPr bwMode="auto">
            <a:xfrm>
              <a:off x="2654" y="1933"/>
              <a:ext cx="1497" cy="91"/>
            </a:xfrm>
            <a:prstGeom prst="leftArrow">
              <a:avLst>
                <a:gd name="adj1" fmla="val 50000"/>
                <a:gd name="adj2" fmla="val 411264"/>
              </a:avLst>
            </a:prstGeom>
            <a:solidFill>
              <a:srgbClr val="FFFF00"/>
            </a:solidFill>
            <a:ln w="25400" algn="ctr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s-AR" altLang="es-AR" sz="2000"/>
            </a:p>
          </p:txBody>
        </p:sp>
        <p:sp>
          <p:nvSpPr>
            <p:cNvPr id="12313" name="Text Box 32"/>
            <p:cNvSpPr txBox="1">
              <a:spLocks noChangeArrowheads="1"/>
            </p:cNvSpPr>
            <p:nvPr/>
          </p:nvSpPr>
          <p:spPr bwMode="auto">
            <a:xfrm>
              <a:off x="3107" y="1706"/>
              <a:ext cx="72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s-AR" altLang="es-AR" sz="2000">
                  <a:latin typeface="Tahoma" panose="020B0604030504040204" pitchFamily="34" charset="0"/>
                </a:rPr>
                <a:t>Glicerol</a:t>
              </a:r>
              <a:endParaRPr lang="es-ES_tradnl" altLang="es-AR" sz="2000">
                <a:latin typeface="Tahoma" panose="020B0604030504040204" pitchFamily="34" charset="0"/>
              </a:endParaRPr>
            </a:p>
          </p:txBody>
        </p:sp>
      </p:grpSp>
      <p:pic>
        <p:nvPicPr>
          <p:cNvPr id="50211" name="Picture 3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508500"/>
            <a:ext cx="1581150" cy="178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212" name="AutoShape 36"/>
          <p:cNvSpPr>
            <a:spLocks noChangeArrowheads="1"/>
          </p:cNvSpPr>
          <p:nvPr/>
        </p:nvSpPr>
        <p:spPr bwMode="auto">
          <a:xfrm>
            <a:off x="7639050" y="3544888"/>
            <a:ext cx="285750" cy="1584325"/>
          </a:xfrm>
          <a:prstGeom prst="upArrow">
            <a:avLst>
              <a:gd name="adj1" fmla="val 26815"/>
              <a:gd name="adj2" fmla="val 87787"/>
            </a:avLst>
          </a:prstGeom>
          <a:solidFill>
            <a:srgbClr val="FFFF00"/>
          </a:solidFill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AR" altLang="es-AR" sz="2000"/>
          </a:p>
        </p:txBody>
      </p:sp>
      <p:sp>
        <p:nvSpPr>
          <p:cNvPr id="50213" name="AutoShape 37"/>
          <p:cNvSpPr>
            <a:spLocks noChangeArrowheads="1"/>
          </p:cNvSpPr>
          <p:nvPr/>
        </p:nvSpPr>
        <p:spPr bwMode="auto">
          <a:xfrm>
            <a:off x="4427538" y="5229225"/>
            <a:ext cx="2376487" cy="215900"/>
          </a:xfrm>
          <a:prstGeom prst="leftArrow">
            <a:avLst>
              <a:gd name="adj1" fmla="val 50000"/>
              <a:gd name="adj2" fmla="val 275184"/>
            </a:avLst>
          </a:prstGeom>
          <a:solidFill>
            <a:srgbClr val="14086E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spcBef>
                <a:spcPct val="0"/>
              </a:spcBef>
            </a:pPr>
            <a:endParaRPr lang="es-AR" altLang="es-AR" sz="2000">
              <a:latin typeface="Arial" panose="020B0604020202020204" pitchFamily="34" charset="0"/>
            </a:endParaRPr>
          </a:p>
        </p:txBody>
      </p:sp>
      <p:sp>
        <p:nvSpPr>
          <p:cNvPr id="50214" name="Text Box 38"/>
          <p:cNvSpPr txBox="1">
            <a:spLocks noChangeArrowheads="1"/>
          </p:cNvSpPr>
          <p:nvPr/>
        </p:nvSpPr>
        <p:spPr bwMode="auto">
          <a:xfrm>
            <a:off x="6659563" y="4005263"/>
            <a:ext cx="1871662" cy="411162"/>
          </a:xfrm>
          <a:prstGeom prst="rect">
            <a:avLst/>
          </a:prstGeom>
          <a:solidFill>
            <a:srgbClr val="FFFFFF"/>
          </a:solidFill>
          <a:ln w="76200" algn="ctr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2200">
                <a:latin typeface="Arial Black" panose="020B0A04020102020204" pitchFamily="34" charset="0"/>
              </a:rPr>
              <a:t>Adrenalina</a:t>
            </a:r>
            <a:endParaRPr lang="es-ES_tradnl" altLang="es-AR" sz="2200">
              <a:latin typeface="Arial Black" panose="020B0A04020102020204" pitchFamily="34" charset="0"/>
            </a:endParaRPr>
          </a:p>
        </p:txBody>
      </p:sp>
      <p:sp>
        <p:nvSpPr>
          <p:cNvPr id="50215" name="Text Box 39"/>
          <p:cNvSpPr txBox="1">
            <a:spLocks noChangeArrowheads="1"/>
          </p:cNvSpPr>
          <p:nvPr/>
        </p:nvSpPr>
        <p:spPr bwMode="auto">
          <a:xfrm>
            <a:off x="4716463" y="4652963"/>
            <a:ext cx="1871662" cy="484187"/>
          </a:xfrm>
          <a:prstGeom prst="rect">
            <a:avLst/>
          </a:prstGeom>
          <a:noFill/>
          <a:ln w="76200" algn="ctr">
            <a:solidFill>
              <a:srgbClr val="000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36000" rIns="36000" bIns="36000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s-AR" altLang="es-AR" sz="2200">
                <a:latin typeface="Arial Black" panose="020B0A04020102020204" pitchFamily="34" charset="0"/>
              </a:rPr>
              <a:t>Cortisol</a:t>
            </a:r>
            <a:endParaRPr lang="es-ES_tradnl" altLang="es-AR" sz="220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373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31214E-6 L 0.00018 -0.1650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5018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82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0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50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0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0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0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20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2000"/>
                                        <p:tgtEl>
                                          <p:spTgt spid="501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50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5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50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50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0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 nodeType="clickPar">
                      <p:stCondLst>
                        <p:cond delay="indefinite"/>
                      </p:stCondLst>
                      <p:childTnLst>
                        <p:par>
                          <p:cTn id="9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50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2" dur="500"/>
                                        <p:tgtEl>
                                          <p:spTgt spid="50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9" grpId="0" animBg="1"/>
      <p:bldP spid="50190" grpId="0" animBg="1"/>
      <p:bldP spid="50191" grpId="0" animBg="1"/>
      <p:bldP spid="50193" grpId="0" animBg="1"/>
      <p:bldP spid="50193" grpId="1" animBg="1"/>
      <p:bldP spid="50194" grpId="0" animBg="1"/>
      <p:bldP spid="50194" grpId="1" animBg="1"/>
      <p:bldP spid="50195" grpId="0" animBg="1"/>
      <p:bldP spid="50196" grpId="0" animBg="1"/>
      <p:bldP spid="50202" grpId="0" animBg="1"/>
      <p:bldP spid="50205" grpId="0" animBg="1"/>
      <p:bldP spid="50212" grpId="0" animBg="1"/>
      <p:bldP spid="50213" grpId="0" animBg="1"/>
      <p:bldP spid="50214" grpId="0" animBg="1"/>
      <p:bldP spid="502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89638" y="1902375"/>
            <a:ext cx="14750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Estrés </a:t>
            </a:r>
          </a:p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oxidativo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395536" y="557881"/>
            <a:ext cx="2977621" cy="1651228"/>
            <a:chOff x="395536" y="557881"/>
            <a:chExt cx="2977621" cy="1651228"/>
          </a:xfrm>
        </p:grpSpPr>
        <p:sp>
          <p:nvSpPr>
            <p:cNvPr id="4" name="Rectángulo redondeado 3"/>
            <p:cNvSpPr/>
            <p:nvPr/>
          </p:nvSpPr>
          <p:spPr>
            <a:xfrm>
              <a:off x="395536" y="557881"/>
              <a:ext cx="2196000" cy="9194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Actividad metabólica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Flecha abajo 4"/>
            <p:cNvSpPr/>
            <p:nvPr/>
          </p:nvSpPr>
          <p:spPr>
            <a:xfrm rot="19211633">
              <a:off x="2437053" y="1595639"/>
              <a:ext cx="936104" cy="61347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upo 12"/>
          <p:cNvGrpSpPr/>
          <p:nvPr/>
        </p:nvGrpSpPr>
        <p:grpSpPr>
          <a:xfrm>
            <a:off x="387912" y="2530007"/>
            <a:ext cx="2799692" cy="1746498"/>
            <a:chOff x="387912" y="2530007"/>
            <a:chExt cx="2799692" cy="1746498"/>
          </a:xfrm>
        </p:grpSpPr>
        <p:sp>
          <p:nvSpPr>
            <p:cNvPr id="6" name="Flecha abajo 5"/>
            <p:cNvSpPr/>
            <p:nvPr/>
          </p:nvSpPr>
          <p:spPr>
            <a:xfrm rot="3084579">
              <a:off x="2412817" y="2691324"/>
              <a:ext cx="936104" cy="61347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387912" y="3357104"/>
              <a:ext cx="2196000" cy="9194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Baja producción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upo 13"/>
          <p:cNvGrpSpPr/>
          <p:nvPr/>
        </p:nvGrpSpPr>
        <p:grpSpPr>
          <a:xfrm>
            <a:off x="4587684" y="557881"/>
            <a:ext cx="2828388" cy="1792836"/>
            <a:chOff x="4587684" y="557881"/>
            <a:chExt cx="2828388" cy="1792836"/>
          </a:xfrm>
        </p:grpSpPr>
        <p:sp>
          <p:nvSpPr>
            <p:cNvPr id="8" name="Rectángulo redondeado 7"/>
            <p:cNvSpPr/>
            <p:nvPr/>
          </p:nvSpPr>
          <p:spPr>
            <a:xfrm>
              <a:off x="5220072" y="557881"/>
              <a:ext cx="2196000" cy="9194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Sistema inmune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lecha abajo 8"/>
            <p:cNvSpPr/>
            <p:nvPr/>
          </p:nvSpPr>
          <p:spPr>
            <a:xfrm rot="2942806">
              <a:off x="4426367" y="1575930"/>
              <a:ext cx="936104" cy="61347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upo 14"/>
          <p:cNvGrpSpPr/>
          <p:nvPr/>
        </p:nvGrpSpPr>
        <p:grpSpPr>
          <a:xfrm>
            <a:off x="4440692" y="2710083"/>
            <a:ext cx="2975380" cy="1566422"/>
            <a:chOff x="4440692" y="2710083"/>
            <a:chExt cx="2975380" cy="1566422"/>
          </a:xfrm>
        </p:grpSpPr>
        <p:sp>
          <p:nvSpPr>
            <p:cNvPr id="10" name="Flecha abajo 9"/>
            <p:cNvSpPr/>
            <p:nvPr/>
          </p:nvSpPr>
          <p:spPr>
            <a:xfrm rot="19067676">
              <a:off x="4440692" y="2710083"/>
              <a:ext cx="936104" cy="61347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5220072" y="3357104"/>
              <a:ext cx="2196000" cy="9194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Fallas de inmunidad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upo 16"/>
          <p:cNvGrpSpPr/>
          <p:nvPr/>
        </p:nvGrpSpPr>
        <p:grpSpPr>
          <a:xfrm>
            <a:off x="2905105" y="3722009"/>
            <a:ext cx="2679607" cy="1944794"/>
            <a:chOff x="2514711" y="3555225"/>
            <a:chExt cx="2679607" cy="1944794"/>
          </a:xfrm>
        </p:grpSpPr>
        <p:sp>
          <p:nvSpPr>
            <p:cNvPr id="18" name="Flecha abajo 17"/>
            <p:cNvSpPr/>
            <p:nvPr/>
          </p:nvSpPr>
          <p:spPr>
            <a:xfrm>
              <a:off x="2905105" y="3555225"/>
              <a:ext cx="1882919" cy="721279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Rectángulo redondeado 18"/>
            <p:cNvSpPr/>
            <p:nvPr/>
          </p:nvSpPr>
          <p:spPr>
            <a:xfrm>
              <a:off x="2514711" y="4506281"/>
              <a:ext cx="2679607" cy="99373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Falla reproductiva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upo 21"/>
          <p:cNvGrpSpPr/>
          <p:nvPr/>
        </p:nvGrpSpPr>
        <p:grpSpPr>
          <a:xfrm>
            <a:off x="2627785" y="2513325"/>
            <a:ext cx="3528392" cy="1165357"/>
            <a:chOff x="3122662" y="2513325"/>
            <a:chExt cx="3062067" cy="1165357"/>
          </a:xfrm>
        </p:grpSpPr>
        <p:sp>
          <p:nvSpPr>
            <p:cNvPr id="20" name="Abrir llave 19"/>
            <p:cNvSpPr/>
            <p:nvPr/>
          </p:nvSpPr>
          <p:spPr>
            <a:xfrm rot="16200000">
              <a:off x="4483890" y="1152097"/>
              <a:ext cx="339611" cy="3062067"/>
            </a:xfrm>
            <a:prstGeom prst="lef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A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1" name="Rectángulo redondeado 20"/>
            <p:cNvSpPr/>
            <p:nvPr/>
          </p:nvSpPr>
          <p:spPr>
            <a:xfrm>
              <a:off x="3307485" y="3157058"/>
              <a:ext cx="2679607" cy="521624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ESTRÉS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2" name="Grupo 23"/>
          <p:cNvGrpSpPr/>
          <p:nvPr/>
        </p:nvGrpSpPr>
        <p:grpSpPr>
          <a:xfrm>
            <a:off x="4320555" y="1870329"/>
            <a:ext cx="1979637" cy="830997"/>
            <a:chOff x="4320555" y="1870329"/>
            <a:chExt cx="1979637" cy="830997"/>
          </a:xfrm>
        </p:grpSpPr>
        <p:sp>
          <p:nvSpPr>
            <p:cNvPr id="16" name="Rectángulo 15"/>
            <p:cNvSpPr/>
            <p:nvPr/>
          </p:nvSpPr>
          <p:spPr>
            <a:xfrm>
              <a:off x="4582313" y="1870329"/>
              <a:ext cx="1717879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latin typeface="Times New Roman" pitchFamily="18" charset="0"/>
                  <a:cs typeface="Times New Roman" pitchFamily="18" charset="0"/>
                </a:rPr>
                <a:t>Déficit proteico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CuadroTexto 22"/>
            <p:cNvSpPr txBox="1"/>
            <p:nvPr/>
          </p:nvSpPr>
          <p:spPr>
            <a:xfrm>
              <a:off x="4320555" y="2062538"/>
              <a:ext cx="2880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AR" sz="2400" b="1" dirty="0">
                  <a:latin typeface="Times New Roman" pitchFamily="18" charset="0"/>
                  <a:cs typeface="Times New Roman" pitchFamily="18" charset="0"/>
                </a:rPr>
                <a:t>+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8876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19011 0.0034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497" y="16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7.40741E-7 L 0.19827 0.0092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13" y="46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-0.05261 -0.0078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39" y="-394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3.7037E-6 L -0.05782 -0.00672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99" y="-34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2.96296E-6 L -0.05625 -0.0060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812" y="-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://api.ning.com/files/cQShbyP5w027oAJXeQMhOgAuLFY5aNWMvpqSFBg0lgGG0qAqAZMBrQgAlvce4epJ4E6VFWvQrlRio8XK3SYSaczb0ve4XUOj/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332640" cy="6861519"/>
          </a:xfrm>
          <a:prstGeom prst="rect">
            <a:avLst/>
          </a:prstGeom>
          <a:noFill/>
        </p:spPr>
      </p:pic>
      <p:sp>
        <p:nvSpPr>
          <p:cNvPr id="3" name="CuadroTexto 2"/>
          <p:cNvSpPr txBox="1"/>
          <p:nvPr/>
        </p:nvSpPr>
        <p:spPr>
          <a:xfrm>
            <a:off x="0" y="260648"/>
            <a:ext cx="2987824" cy="7078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es-AR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Conclusiones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35496" y="1052736"/>
            <a:ext cx="9108504" cy="156966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A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 necesidades de minerales y vitaminas aumentan cuando hay comida y se expresa la genética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35496" y="2708920"/>
            <a:ext cx="9108504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A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Reducen el estrés oxidativo (se le suma el estrés térmico)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5496" y="3861048"/>
            <a:ext cx="9108504" cy="1077218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571500" indent="-571500" algn="just">
              <a:buFont typeface="Wingdings" panose="05000000000000000000" pitchFamily="2" charset="2"/>
              <a:buChar char="ü"/>
            </a:pPr>
            <a:r>
              <a:rPr lang="es-A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 consecuencias son subclínicas: productividad, inmunidad y eficacia reproductiva.</a:t>
            </a:r>
          </a:p>
        </p:txBody>
      </p:sp>
      <p:sp>
        <p:nvSpPr>
          <p:cNvPr id="12" name="CuadroTexto 9"/>
          <p:cNvSpPr txBox="1"/>
          <p:nvPr/>
        </p:nvSpPr>
        <p:spPr>
          <a:xfrm>
            <a:off x="35496" y="5013176"/>
            <a:ext cx="9144000" cy="1077218"/>
          </a:xfrm>
          <a:prstGeom prst="rect">
            <a:avLst/>
          </a:prstGeom>
          <a:solidFill>
            <a:srgbClr val="002060"/>
          </a:solidFill>
        </p:spPr>
        <p:txBody>
          <a:bodyPr wrap="square" rIns="0" rtlCol="0">
            <a:spAutoFit/>
          </a:bodyPr>
          <a:lstStyle/>
          <a:p>
            <a:pPr marL="571500" indent="-571500" algn="just">
              <a:buFont typeface="Wingdings" pitchFamily="2" charset="2"/>
              <a:buChar char="ü"/>
            </a:pPr>
            <a:r>
              <a:rPr lang="es-AR" sz="3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Juegan en equipo: Cu, Zn, Se, Mn, Cr, I, Vit A y E (paquete tecnológico)</a:t>
            </a:r>
          </a:p>
        </p:txBody>
      </p:sp>
    </p:spTree>
    <p:extLst>
      <p:ext uri="{BB962C8B-B14F-4D97-AF65-F5344CB8AC3E}">
        <p14:creationId xmlns:p14="http://schemas.microsoft.com/office/powerpoint/2010/main" val="344297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10" grpId="0" animBg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27784" y="188640"/>
            <a:ext cx="285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Carencias minerales</a:t>
            </a:r>
            <a:endParaRPr lang="es-A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9512" y="1011292"/>
            <a:ext cx="233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Microminerales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96136" y="1011292"/>
            <a:ext cx="240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Macrominerales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48040" y="1900928"/>
            <a:ext cx="126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Fósforo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69966" y="1506161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Calcio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80109" y="2340051"/>
            <a:ext cx="152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Magnesio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20074" y="2825840"/>
            <a:ext cx="9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Sodio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42798" y="3284984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Potasio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26531" y="3760755"/>
            <a:ext cx="9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Cloro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571235" y="4293096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Azufre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68638" y="1902375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Zinc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60019" y="1507608"/>
            <a:ext cx="1076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Cobre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13230" y="2341498"/>
            <a:ext cx="176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Manganeso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71631" y="2827287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Selenio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99592" y="3286431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Iodo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28279" y="3762202"/>
            <a:ext cx="1114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Cromo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93020" y="4294543"/>
            <a:ext cx="1305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Cobalto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640E649-AC78-42AA-AEB9-358E37E3DA86}"/>
              </a:ext>
            </a:extLst>
          </p:cNvPr>
          <p:cNvGrpSpPr/>
          <p:nvPr/>
        </p:nvGrpSpPr>
        <p:grpSpPr>
          <a:xfrm>
            <a:off x="755576" y="1044970"/>
            <a:ext cx="4607195" cy="1077218"/>
            <a:chOff x="755576" y="1044970"/>
            <a:chExt cx="4607195" cy="1077218"/>
          </a:xfrm>
        </p:grpSpPr>
        <p:sp>
          <p:nvSpPr>
            <p:cNvPr id="31" name="Oval 30"/>
            <p:cNvSpPr/>
            <p:nvPr/>
          </p:nvSpPr>
          <p:spPr>
            <a:xfrm>
              <a:off x="755576" y="1484784"/>
              <a:ext cx="1296144" cy="504056"/>
            </a:xfrm>
            <a:prstGeom prst="ellipse">
              <a:avLst/>
            </a:prstGeom>
            <a:noFill/>
            <a:ln w="635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s-AR">
                <a:solidFill>
                  <a:schemeClr val="tx1"/>
                </a:solidFill>
              </a:endParaRP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5715F81C-D269-48B0-BD69-13D696588ECA}"/>
                </a:ext>
              </a:extLst>
            </p:cNvPr>
            <p:cNvSpPr txBox="1"/>
            <p:nvPr/>
          </p:nvSpPr>
          <p:spPr>
            <a:xfrm>
              <a:off x="3104023" y="1044970"/>
              <a:ext cx="2258748" cy="1077218"/>
            </a:xfrm>
            <a:prstGeom prst="rect">
              <a:avLst/>
            </a:prstGeom>
            <a:solidFill>
              <a:srgbClr val="FF000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200" b="1" dirty="0">
                  <a:solidFill>
                    <a:schemeClr val="bg1"/>
                  </a:solidFill>
                </a:rPr>
                <a:t>Ejemplo de aplicación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03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642938" y="1196975"/>
          <a:ext cx="7816850" cy="4554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r:id="rId3" imgW="7821846" imgH="4554107" progId="Excel.Sheet.8">
                  <p:embed/>
                </p:oleObj>
              </mc:Choice>
              <mc:Fallback>
                <p:oleObj r:id="rId3" imgW="7821846" imgH="455410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1196975"/>
                        <a:ext cx="7816850" cy="4554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8 Grupo"/>
          <p:cNvGrpSpPr>
            <a:grpSpLocks/>
          </p:cNvGrpSpPr>
          <p:nvPr/>
        </p:nvGrpSpPr>
        <p:grpSpPr bwMode="auto">
          <a:xfrm>
            <a:off x="1143000" y="2097088"/>
            <a:ext cx="6643688" cy="2974975"/>
            <a:chOff x="1142976" y="2097436"/>
            <a:chExt cx="6643734" cy="2974638"/>
          </a:xfrm>
        </p:grpSpPr>
        <p:sp>
          <p:nvSpPr>
            <p:cNvPr id="7" name="1 Rectángulo"/>
            <p:cNvSpPr/>
            <p:nvPr/>
          </p:nvSpPr>
          <p:spPr>
            <a:xfrm>
              <a:off x="1142976" y="2097436"/>
              <a:ext cx="6643734" cy="857153"/>
            </a:xfrm>
            <a:prstGeom prst="rect">
              <a:avLst/>
            </a:prstGeom>
            <a:solidFill>
              <a:srgbClr val="FFFF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s-AR"/>
            </a:p>
          </p:txBody>
        </p:sp>
        <p:sp>
          <p:nvSpPr>
            <p:cNvPr id="8" name="1 Rectángulo"/>
            <p:cNvSpPr/>
            <p:nvPr/>
          </p:nvSpPr>
          <p:spPr>
            <a:xfrm>
              <a:off x="1142976" y="2962525"/>
              <a:ext cx="6643734" cy="2109549"/>
            </a:xfrm>
            <a:prstGeom prst="rect">
              <a:avLst/>
            </a:prstGeom>
            <a:solidFill>
              <a:srgbClr val="FF0000">
                <a:alpha val="31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1" hangingPunct="1">
                <a:defRPr/>
              </a:pPr>
              <a:endParaRPr lang="es-AR"/>
            </a:p>
          </p:txBody>
        </p:sp>
      </p:grpSp>
      <p:pic>
        <p:nvPicPr>
          <p:cNvPr id="12" name="Picture 4" descr="F:\needle14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2151856" y="3107532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 descr="F:\needle14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279231" y="2821782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4" descr="F:\needle14a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3750468" y="1964532"/>
            <a:ext cx="500063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6"/>
          <p:cNvSpPr/>
          <p:nvPr/>
        </p:nvSpPr>
        <p:spPr>
          <a:xfrm>
            <a:off x="304800" y="117902"/>
            <a:ext cx="5646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>
                <a:latin typeface="DaxlinePro-Regular"/>
              </a:rPr>
              <a:t>Subclínico</a:t>
            </a:r>
            <a:r>
              <a:rPr lang="es-ES" sz="2400" b="1" dirty="0">
                <a:latin typeface="DaxlinePro-Regular"/>
              </a:rPr>
              <a:t>: Cu y ganancias de peso</a:t>
            </a:r>
            <a:endParaRPr lang="es-AR" sz="2400" b="1" dirty="0">
              <a:latin typeface="DaxlinePro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14375" y="1214438"/>
          <a:ext cx="7602538" cy="4557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r:id="rId4" imgW="7602371" imgH="4560203" progId="Excel.Sheet.8">
                  <p:embed/>
                </p:oleObj>
              </mc:Choice>
              <mc:Fallback>
                <p:oleObj r:id="rId4" imgW="7602371" imgH="4560203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" y="1214438"/>
                        <a:ext cx="7602538" cy="45577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 Box 11"/>
          <p:cNvSpPr txBox="1">
            <a:spLocks noChangeArrowheads="1"/>
          </p:cNvSpPr>
          <p:nvPr/>
        </p:nvSpPr>
        <p:spPr bwMode="auto">
          <a:xfrm>
            <a:off x="7286625" y="2286000"/>
            <a:ext cx="785813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altLang="es-AR" b="1" dirty="0">
                <a:solidFill>
                  <a:srgbClr val="002060"/>
                </a:solidFill>
              </a:rPr>
              <a:t>172</a:t>
            </a:r>
            <a:endParaRPr lang="es-ES" altLang="es-AR" b="1" dirty="0">
              <a:solidFill>
                <a:srgbClr val="002060"/>
              </a:solidFill>
            </a:endParaRP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7286625" y="3286125"/>
            <a:ext cx="790575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altLang="es-AR" b="1">
                <a:solidFill>
                  <a:srgbClr val="FF0000"/>
                </a:solidFill>
              </a:rPr>
              <a:t>141</a:t>
            </a:r>
            <a:endParaRPr lang="es-ES" altLang="es-AR" b="1">
              <a:solidFill>
                <a:srgbClr val="FF0000"/>
              </a:solidFill>
            </a:endParaRPr>
          </a:p>
        </p:txBody>
      </p:sp>
      <p:pic>
        <p:nvPicPr>
          <p:cNvPr id="16391" name="Picture 7" descr="F:\money_flies_md_w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00" y="928688"/>
            <a:ext cx="1857375" cy="11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ángulo 6"/>
          <p:cNvSpPr/>
          <p:nvPr/>
        </p:nvSpPr>
        <p:spPr>
          <a:xfrm>
            <a:off x="304800" y="117902"/>
            <a:ext cx="5646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DaxlinePro-Regular"/>
              </a:rPr>
              <a:t>Cu y ganancias de peso</a:t>
            </a:r>
            <a:endParaRPr lang="es-AR" sz="2400" b="1" dirty="0">
              <a:latin typeface="DaxlinePro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2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10"/>
          <p:cNvSpPr txBox="1">
            <a:spLocks noChangeArrowheads="1"/>
          </p:cNvSpPr>
          <p:nvPr/>
        </p:nvSpPr>
        <p:spPr bwMode="auto">
          <a:xfrm>
            <a:off x="6046788" y="5857875"/>
            <a:ext cx="3097212" cy="7032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altLang="es-AR" sz="1600" b="1" i="1"/>
              <a:t>*  p &lt; 0.05</a:t>
            </a:r>
          </a:p>
          <a:p>
            <a:pPr algn="ctr" eaLnBrk="1" hangingPunct="1">
              <a:spcBef>
                <a:spcPct val="50000"/>
              </a:spcBef>
            </a:pPr>
            <a:endParaRPr lang="es-ES" altLang="es-AR" sz="1600" b="1" i="1"/>
          </a:p>
        </p:txBody>
      </p:sp>
      <p:graphicFrame>
        <p:nvGraphicFramePr>
          <p:cNvPr id="22531" name="Object 2"/>
          <p:cNvGraphicFramePr>
            <a:graphicFrameLocks noGrp="1" noChangeAspect="1"/>
          </p:cNvGraphicFramePr>
          <p:nvPr>
            <p:ph sz="half" idx="4294967295"/>
          </p:nvPr>
        </p:nvGraphicFramePr>
        <p:xfrm>
          <a:off x="785813" y="1357313"/>
          <a:ext cx="7524750" cy="442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3" imgW="7523116" imgH="4426080" progId="Excel.Sheet.8">
                  <p:embed/>
                </p:oleObj>
              </mc:Choice>
              <mc:Fallback>
                <p:oleObj r:id="rId3" imgW="7523116" imgH="4426080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357313"/>
                        <a:ext cx="7524750" cy="4429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6705600" y="3136900"/>
            <a:ext cx="360363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altLang="es-AR" sz="3200"/>
              <a:t>*</a:t>
            </a:r>
            <a:endParaRPr lang="es-ES" altLang="es-AR" sz="3200"/>
          </a:p>
        </p:txBody>
      </p:sp>
      <p:sp>
        <p:nvSpPr>
          <p:cNvPr id="34824" name="Text Box 8"/>
          <p:cNvSpPr txBox="1">
            <a:spLocks noChangeArrowheads="1"/>
          </p:cNvSpPr>
          <p:nvPr/>
        </p:nvSpPr>
        <p:spPr bwMode="auto">
          <a:xfrm>
            <a:off x="7051675" y="3000375"/>
            <a:ext cx="836613" cy="4619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altLang="es-AR" b="1">
                <a:solidFill>
                  <a:srgbClr val="FF0000"/>
                </a:solidFill>
              </a:rPr>
              <a:t>161</a:t>
            </a:r>
            <a:endParaRPr lang="es-ES" altLang="es-AR" b="1">
              <a:solidFill>
                <a:srgbClr val="FF0000"/>
              </a:solidFill>
            </a:endParaRPr>
          </a:p>
        </p:txBody>
      </p:sp>
      <p:sp>
        <p:nvSpPr>
          <p:cNvPr id="34825" name="Text Box 9"/>
          <p:cNvSpPr txBox="1">
            <a:spLocks noChangeArrowheads="1"/>
          </p:cNvSpPr>
          <p:nvPr/>
        </p:nvSpPr>
        <p:spPr bwMode="auto">
          <a:xfrm>
            <a:off x="7072313" y="2286000"/>
            <a:ext cx="83661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altLang="es-AR" b="1" dirty="0">
                <a:solidFill>
                  <a:srgbClr val="002060"/>
                </a:solidFill>
              </a:rPr>
              <a:t>171</a:t>
            </a:r>
            <a:endParaRPr lang="es-ES" altLang="es-AR" b="1" dirty="0">
              <a:solidFill>
                <a:srgbClr val="002060"/>
              </a:solidFill>
            </a:endParaRPr>
          </a:p>
        </p:txBody>
      </p:sp>
      <p:sp>
        <p:nvSpPr>
          <p:cNvPr id="22535" name="Text Box 13"/>
          <p:cNvSpPr txBox="1">
            <a:spLocks noChangeArrowheads="1"/>
          </p:cNvSpPr>
          <p:nvPr/>
        </p:nvSpPr>
        <p:spPr bwMode="auto">
          <a:xfrm>
            <a:off x="4765675" y="4124325"/>
            <a:ext cx="357188" cy="584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s-ES_tradnl" altLang="es-AR" sz="3200"/>
              <a:t>*</a:t>
            </a:r>
            <a:endParaRPr lang="es-ES" altLang="es-AR" sz="3200"/>
          </a:p>
        </p:txBody>
      </p:sp>
      <p:pic>
        <p:nvPicPr>
          <p:cNvPr id="12" name="Picture 7" descr="F:\money_flies_md_wht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86675" y="2357438"/>
            <a:ext cx="1457325" cy="92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ángulo 6"/>
          <p:cNvSpPr/>
          <p:nvPr/>
        </p:nvSpPr>
        <p:spPr>
          <a:xfrm>
            <a:off x="304800" y="117902"/>
            <a:ext cx="5646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DaxlinePro-Regular"/>
              </a:rPr>
              <a:t>Cu y ganancias de peso</a:t>
            </a:r>
            <a:endParaRPr lang="es-AR" sz="2400" b="1" dirty="0">
              <a:latin typeface="DaxlinePro-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/>
      <p:bldP spid="348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27784" y="188640"/>
            <a:ext cx="285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Carencias minerales</a:t>
            </a:r>
            <a:endParaRPr lang="es-A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9512" y="1011292"/>
            <a:ext cx="233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Microminerales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5796136" y="1011292"/>
            <a:ext cx="240726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Macrominerales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548040" y="1900928"/>
            <a:ext cx="12643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Fósforo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6569966" y="1506161"/>
            <a:ext cx="10983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Calcio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6480109" y="2340051"/>
            <a:ext cx="15263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Magnesio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6620074" y="2825840"/>
            <a:ext cx="9204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Sodio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6582956" y="3284984"/>
            <a:ext cx="12186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Potasio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6666689" y="3760755"/>
            <a:ext cx="9308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Cloro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6611393" y="4293096"/>
            <a:ext cx="116172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Azufre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ángulo redondeado 17"/>
          <p:cNvSpPr/>
          <p:nvPr/>
        </p:nvSpPr>
        <p:spPr>
          <a:xfrm>
            <a:off x="6243807" y="1506161"/>
            <a:ext cx="1784577" cy="129555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ángulo redondeado 18"/>
          <p:cNvSpPr/>
          <p:nvPr/>
        </p:nvSpPr>
        <p:spPr>
          <a:xfrm>
            <a:off x="6228184" y="2898237"/>
            <a:ext cx="1784577" cy="189891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68638" y="1902375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Zinc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60019" y="1507608"/>
            <a:ext cx="1076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Cobre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13230" y="2341498"/>
            <a:ext cx="176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Manganeso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71631" y="2827287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Selenio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99592" y="3286431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Iodo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28279" y="3762202"/>
            <a:ext cx="1114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Cromo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93020" y="4294543"/>
            <a:ext cx="1305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Cobalto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02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381000" y="0"/>
            <a:ext cx="8382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altLang="es-AR" sz="3200" b="1" dirty="0">
                <a:solidFill>
                  <a:schemeClr val="bg1"/>
                </a:solidFill>
                <a:latin typeface="Tahoma" panose="020B0604030504040204" pitchFamily="34" charset="0"/>
              </a:rPr>
              <a:t>¿La carencia de Cu genera consecuencias reproductivas?</a:t>
            </a:r>
            <a:endParaRPr lang="es-ES_tradnl" altLang="es-AR" sz="3200" b="1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764704"/>
            <a:ext cx="8305800" cy="509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04800" y="117902"/>
            <a:ext cx="5646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err="1">
                <a:latin typeface="DaxlinePro-Regular"/>
              </a:rPr>
              <a:t>Subclínico</a:t>
            </a:r>
            <a:r>
              <a:rPr lang="es-ES" sz="2400" b="1" dirty="0">
                <a:latin typeface="DaxlinePro-Regular"/>
              </a:rPr>
              <a:t>: Cu y fertilidad</a:t>
            </a:r>
            <a:endParaRPr lang="es-AR" sz="2400" b="1" dirty="0">
              <a:latin typeface="DaxlinePro-Regular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89793" y="4121369"/>
            <a:ext cx="1368152" cy="850241"/>
          </a:xfrm>
          <a:prstGeom prst="rect">
            <a:avLst/>
          </a:prstGeom>
          <a:solidFill>
            <a:srgbClr val="FF0000">
              <a:alpha val="5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Freeform 5"/>
          <p:cNvSpPr/>
          <p:nvPr/>
        </p:nvSpPr>
        <p:spPr>
          <a:xfrm>
            <a:off x="1357745" y="3588328"/>
            <a:ext cx="2272146" cy="1413163"/>
          </a:xfrm>
          <a:custGeom>
            <a:avLst/>
            <a:gdLst>
              <a:gd name="connsiteX0" fmla="*/ 1399310 w 2272146"/>
              <a:gd name="connsiteY0" fmla="*/ 1385454 h 1413163"/>
              <a:gd name="connsiteX1" fmla="*/ 1413164 w 2272146"/>
              <a:gd name="connsiteY1" fmla="*/ 526472 h 1413163"/>
              <a:gd name="connsiteX2" fmla="*/ 0 w 2272146"/>
              <a:gd name="connsiteY2" fmla="*/ 526472 h 1413163"/>
              <a:gd name="connsiteX3" fmla="*/ 0 w 2272146"/>
              <a:gd name="connsiteY3" fmla="*/ 0 h 1413163"/>
              <a:gd name="connsiteX4" fmla="*/ 2244437 w 2272146"/>
              <a:gd name="connsiteY4" fmla="*/ 0 h 1413163"/>
              <a:gd name="connsiteX5" fmla="*/ 2272146 w 2272146"/>
              <a:gd name="connsiteY5" fmla="*/ 1413163 h 1413163"/>
              <a:gd name="connsiteX6" fmla="*/ 1399310 w 2272146"/>
              <a:gd name="connsiteY6" fmla="*/ 1385454 h 14131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2146" h="1413163">
                <a:moveTo>
                  <a:pt x="1399310" y="1385454"/>
                </a:moveTo>
                <a:lnTo>
                  <a:pt x="1413164" y="526472"/>
                </a:lnTo>
                <a:lnTo>
                  <a:pt x="0" y="526472"/>
                </a:lnTo>
                <a:lnTo>
                  <a:pt x="0" y="0"/>
                </a:lnTo>
                <a:lnTo>
                  <a:pt x="2244437" y="0"/>
                </a:lnTo>
                <a:lnTo>
                  <a:pt x="2272146" y="1413163"/>
                </a:lnTo>
                <a:lnTo>
                  <a:pt x="1399310" y="1385454"/>
                </a:lnTo>
                <a:close/>
              </a:path>
            </a:pathLst>
          </a:custGeom>
          <a:solidFill>
            <a:srgbClr val="FFFF0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Freeform 6"/>
          <p:cNvSpPr/>
          <p:nvPr/>
        </p:nvSpPr>
        <p:spPr>
          <a:xfrm>
            <a:off x="1389792" y="2722774"/>
            <a:ext cx="3556493" cy="2267303"/>
          </a:xfrm>
          <a:custGeom>
            <a:avLst/>
            <a:gdLst>
              <a:gd name="connsiteX0" fmla="*/ 1399310 w 2272146"/>
              <a:gd name="connsiteY0" fmla="*/ 1385454 h 1413163"/>
              <a:gd name="connsiteX1" fmla="*/ 1413164 w 2272146"/>
              <a:gd name="connsiteY1" fmla="*/ 526472 h 1413163"/>
              <a:gd name="connsiteX2" fmla="*/ 0 w 2272146"/>
              <a:gd name="connsiteY2" fmla="*/ 526472 h 1413163"/>
              <a:gd name="connsiteX3" fmla="*/ 0 w 2272146"/>
              <a:gd name="connsiteY3" fmla="*/ 0 h 1413163"/>
              <a:gd name="connsiteX4" fmla="*/ 2244437 w 2272146"/>
              <a:gd name="connsiteY4" fmla="*/ 0 h 1413163"/>
              <a:gd name="connsiteX5" fmla="*/ 2272146 w 2272146"/>
              <a:gd name="connsiteY5" fmla="*/ 1413163 h 1413163"/>
              <a:gd name="connsiteX6" fmla="*/ 1399310 w 2272146"/>
              <a:gd name="connsiteY6" fmla="*/ 1385454 h 1413163"/>
              <a:gd name="connsiteX0" fmla="*/ 1399310 w 2244437"/>
              <a:gd name="connsiteY0" fmla="*/ 1385454 h 1404666"/>
              <a:gd name="connsiteX1" fmla="*/ 1413164 w 2244437"/>
              <a:gd name="connsiteY1" fmla="*/ 526472 h 1404666"/>
              <a:gd name="connsiteX2" fmla="*/ 0 w 2244437"/>
              <a:gd name="connsiteY2" fmla="*/ 526472 h 1404666"/>
              <a:gd name="connsiteX3" fmla="*/ 0 w 2244437"/>
              <a:gd name="connsiteY3" fmla="*/ 0 h 1404666"/>
              <a:gd name="connsiteX4" fmla="*/ 2244437 w 2244437"/>
              <a:gd name="connsiteY4" fmla="*/ 0 h 1404666"/>
              <a:gd name="connsiteX5" fmla="*/ 2235447 w 2244437"/>
              <a:gd name="connsiteY5" fmla="*/ 1404666 h 1404666"/>
              <a:gd name="connsiteX6" fmla="*/ 1399310 w 2244437"/>
              <a:gd name="connsiteY6" fmla="*/ 1385454 h 1404666"/>
              <a:gd name="connsiteX0" fmla="*/ 1399310 w 2244437"/>
              <a:gd name="connsiteY0" fmla="*/ 1385454 h 1404667"/>
              <a:gd name="connsiteX1" fmla="*/ 1413164 w 2244437"/>
              <a:gd name="connsiteY1" fmla="*/ 526472 h 1404667"/>
              <a:gd name="connsiteX2" fmla="*/ 0 w 2244437"/>
              <a:gd name="connsiteY2" fmla="*/ 526472 h 1404667"/>
              <a:gd name="connsiteX3" fmla="*/ 0 w 2244437"/>
              <a:gd name="connsiteY3" fmla="*/ 0 h 1404667"/>
              <a:gd name="connsiteX4" fmla="*/ 2244437 w 2244437"/>
              <a:gd name="connsiteY4" fmla="*/ 0 h 1404667"/>
              <a:gd name="connsiteX5" fmla="*/ 2235447 w 2244437"/>
              <a:gd name="connsiteY5" fmla="*/ 1404667 h 1404667"/>
              <a:gd name="connsiteX6" fmla="*/ 1399310 w 2244437"/>
              <a:gd name="connsiteY6" fmla="*/ 1385454 h 1404667"/>
              <a:gd name="connsiteX0" fmla="*/ 1399310 w 2244437"/>
              <a:gd name="connsiteY0" fmla="*/ 1385454 h 1404666"/>
              <a:gd name="connsiteX1" fmla="*/ 1413164 w 2244437"/>
              <a:gd name="connsiteY1" fmla="*/ 526472 h 1404666"/>
              <a:gd name="connsiteX2" fmla="*/ 0 w 2244437"/>
              <a:gd name="connsiteY2" fmla="*/ 526472 h 1404666"/>
              <a:gd name="connsiteX3" fmla="*/ 0 w 2244437"/>
              <a:gd name="connsiteY3" fmla="*/ 0 h 1404666"/>
              <a:gd name="connsiteX4" fmla="*/ 2244437 w 2244437"/>
              <a:gd name="connsiteY4" fmla="*/ 0 h 1404666"/>
              <a:gd name="connsiteX5" fmla="*/ 2235447 w 2244437"/>
              <a:gd name="connsiteY5" fmla="*/ 1404666 h 1404666"/>
              <a:gd name="connsiteX6" fmla="*/ 1399310 w 2244437"/>
              <a:gd name="connsiteY6" fmla="*/ 1385454 h 1404666"/>
              <a:gd name="connsiteX0" fmla="*/ 1399310 w 2244437"/>
              <a:gd name="connsiteY0" fmla="*/ 1385454 h 1385454"/>
              <a:gd name="connsiteX1" fmla="*/ 1413164 w 2244437"/>
              <a:gd name="connsiteY1" fmla="*/ 526472 h 1385454"/>
              <a:gd name="connsiteX2" fmla="*/ 0 w 2244437"/>
              <a:gd name="connsiteY2" fmla="*/ 526472 h 1385454"/>
              <a:gd name="connsiteX3" fmla="*/ 0 w 2244437"/>
              <a:gd name="connsiteY3" fmla="*/ 0 h 1385454"/>
              <a:gd name="connsiteX4" fmla="*/ 2244437 w 2244437"/>
              <a:gd name="connsiteY4" fmla="*/ 0 h 1385454"/>
              <a:gd name="connsiteX5" fmla="*/ 2235447 w 2244437"/>
              <a:gd name="connsiteY5" fmla="*/ 1360505 h 1385454"/>
              <a:gd name="connsiteX6" fmla="*/ 1399310 w 2244437"/>
              <a:gd name="connsiteY6" fmla="*/ 1385454 h 1385454"/>
              <a:gd name="connsiteX0" fmla="*/ 1399310 w 2244437"/>
              <a:gd name="connsiteY0" fmla="*/ 1385454 h 1385454"/>
              <a:gd name="connsiteX1" fmla="*/ 1413164 w 2244437"/>
              <a:gd name="connsiteY1" fmla="*/ 526472 h 1385454"/>
              <a:gd name="connsiteX2" fmla="*/ 0 w 2244437"/>
              <a:gd name="connsiteY2" fmla="*/ 526472 h 1385454"/>
              <a:gd name="connsiteX3" fmla="*/ 0 w 2244437"/>
              <a:gd name="connsiteY3" fmla="*/ 0 h 1385454"/>
              <a:gd name="connsiteX4" fmla="*/ 2244437 w 2244437"/>
              <a:gd name="connsiteY4" fmla="*/ 0 h 1385454"/>
              <a:gd name="connsiteX5" fmla="*/ 2235447 w 2244437"/>
              <a:gd name="connsiteY5" fmla="*/ 1360505 h 1385454"/>
              <a:gd name="connsiteX6" fmla="*/ 1399310 w 2244437"/>
              <a:gd name="connsiteY6" fmla="*/ 1385454 h 1385454"/>
              <a:gd name="connsiteX0" fmla="*/ 1399310 w 2244437"/>
              <a:gd name="connsiteY0" fmla="*/ 1385454 h 1390500"/>
              <a:gd name="connsiteX1" fmla="*/ 1413164 w 2244437"/>
              <a:gd name="connsiteY1" fmla="*/ 526472 h 1390500"/>
              <a:gd name="connsiteX2" fmla="*/ 0 w 2244437"/>
              <a:gd name="connsiteY2" fmla="*/ 526472 h 1390500"/>
              <a:gd name="connsiteX3" fmla="*/ 0 w 2244437"/>
              <a:gd name="connsiteY3" fmla="*/ 0 h 1390500"/>
              <a:gd name="connsiteX4" fmla="*/ 2244437 w 2244437"/>
              <a:gd name="connsiteY4" fmla="*/ 0 h 1390500"/>
              <a:gd name="connsiteX5" fmla="*/ 2235447 w 2244437"/>
              <a:gd name="connsiteY5" fmla="*/ 1360505 h 1390500"/>
              <a:gd name="connsiteX6" fmla="*/ 1399310 w 2244437"/>
              <a:gd name="connsiteY6" fmla="*/ 1385454 h 1390500"/>
              <a:gd name="connsiteX0" fmla="*/ 1399310 w 2244437"/>
              <a:gd name="connsiteY0" fmla="*/ 1385454 h 1390500"/>
              <a:gd name="connsiteX1" fmla="*/ 1413164 w 2244437"/>
              <a:gd name="connsiteY1" fmla="*/ 526472 h 1390500"/>
              <a:gd name="connsiteX2" fmla="*/ 0 w 2244437"/>
              <a:gd name="connsiteY2" fmla="*/ 526472 h 1390500"/>
              <a:gd name="connsiteX3" fmla="*/ 0 w 2244437"/>
              <a:gd name="connsiteY3" fmla="*/ 0 h 1390500"/>
              <a:gd name="connsiteX4" fmla="*/ 2244437 w 2244437"/>
              <a:gd name="connsiteY4" fmla="*/ 0 h 1390500"/>
              <a:gd name="connsiteX5" fmla="*/ 2235447 w 2244437"/>
              <a:gd name="connsiteY5" fmla="*/ 1360505 h 1390500"/>
              <a:gd name="connsiteX6" fmla="*/ 1399310 w 2244437"/>
              <a:gd name="connsiteY6" fmla="*/ 1385454 h 1390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44437" h="1390500">
                <a:moveTo>
                  <a:pt x="1399310" y="1385454"/>
                </a:moveTo>
                <a:lnTo>
                  <a:pt x="1413164" y="526472"/>
                </a:lnTo>
                <a:lnTo>
                  <a:pt x="0" y="526472"/>
                </a:lnTo>
                <a:lnTo>
                  <a:pt x="0" y="0"/>
                </a:lnTo>
                <a:lnTo>
                  <a:pt x="2244437" y="0"/>
                </a:lnTo>
                <a:cubicBezTo>
                  <a:pt x="2241440" y="468222"/>
                  <a:pt x="2238444" y="892283"/>
                  <a:pt x="2235447" y="1360505"/>
                </a:cubicBezTo>
                <a:cubicBezTo>
                  <a:pt x="2220762" y="1390500"/>
                  <a:pt x="1678022" y="1377138"/>
                  <a:pt x="1399310" y="1385454"/>
                </a:cubicBezTo>
                <a:close/>
              </a:path>
            </a:pathLst>
          </a:custGeom>
          <a:solidFill>
            <a:srgbClr val="00B050">
              <a:alpha val="6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547928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8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 flipV="1">
            <a:off x="3203575" y="2590800"/>
            <a:ext cx="360363" cy="35877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s-AR">
              <a:latin typeface="Calibri" panose="020F0502020204030204" pitchFamily="34" charset="0"/>
            </a:endParaRP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2819400"/>
            <a:ext cx="8820150" cy="1079500"/>
          </a:xfrm>
          <a:prstGeom prst="rect">
            <a:avLst/>
          </a:prstGeom>
          <a:solidFill>
            <a:srgbClr val="FFFF00">
              <a:alpha val="60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AR" altLang="es-AR" sz="2400">
              <a:latin typeface="Calibri" panose="020F0502020204030204" pitchFamily="34" charset="0"/>
            </a:endParaRPr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294016" y="3092450"/>
            <a:ext cx="1448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_tradnl" altLang="es-AR" sz="2800" b="1" dirty="0">
                <a:latin typeface="Calibri" panose="020F0502020204030204" pitchFamily="34" charset="0"/>
              </a:rPr>
              <a:t>40 µg/dl</a:t>
            </a:r>
            <a:endParaRPr lang="es-ES" altLang="es-AR" sz="2800" b="1" dirty="0">
              <a:latin typeface="Calibri" panose="020F0502020204030204" pitchFamily="34" charset="0"/>
            </a:endParaRPr>
          </a:p>
        </p:txBody>
      </p:sp>
      <p:sp>
        <p:nvSpPr>
          <p:cNvPr id="9229" name="Rectangle 13"/>
          <p:cNvSpPr>
            <a:spLocks noChangeArrowheads="1"/>
          </p:cNvSpPr>
          <p:nvPr/>
        </p:nvSpPr>
        <p:spPr bwMode="auto">
          <a:xfrm>
            <a:off x="0" y="1735138"/>
            <a:ext cx="8820150" cy="1079500"/>
          </a:xfrm>
          <a:prstGeom prst="rect">
            <a:avLst/>
          </a:prstGeom>
          <a:solidFill>
            <a:srgbClr val="99CC00">
              <a:alpha val="60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AR" altLang="es-AR" sz="2400">
              <a:latin typeface="Calibri" panose="020F0502020204030204" pitchFamily="34" charset="0"/>
            </a:endParaRP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14654" y="2057400"/>
            <a:ext cx="144873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_tradnl" altLang="es-AR" sz="2800" b="1" dirty="0">
                <a:latin typeface="Calibri" panose="020F0502020204030204" pitchFamily="34" charset="0"/>
              </a:rPr>
              <a:t>60 µg/dl</a:t>
            </a:r>
            <a:endParaRPr lang="es-ES" altLang="es-AR" sz="2800" b="1" dirty="0">
              <a:latin typeface="Calibri" panose="020F0502020204030204" pitchFamily="34" charset="0"/>
            </a:endParaRPr>
          </a:p>
        </p:txBody>
      </p:sp>
      <p:sp>
        <p:nvSpPr>
          <p:cNvPr id="9234" name="Rectangle 18"/>
          <p:cNvSpPr>
            <a:spLocks noChangeArrowheads="1"/>
          </p:cNvSpPr>
          <p:nvPr/>
        </p:nvSpPr>
        <p:spPr bwMode="auto">
          <a:xfrm>
            <a:off x="0" y="3886200"/>
            <a:ext cx="8820150" cy="1079500"/>
          </a:xfrm>
          <a:prstGeom prst="rect">
            <a:avLst/>
          </a:prstGeom>
          <a:solidFill>
            <a:srgbClr val="FF0000">
              <a:alpha val="60001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AR" altLang="es-AR" sz="2400">
              <a:latin typeface="Calibri" panose="020F0502020204030204" pitchFamily="34" charset="0"/>
            </a:endParaRPr>
          </a:p>
        </p:txBody>
      </p:sp>
      <p:sp>
        <p:nvSpPr>
          <p:cNvPr id="9236" name="Rectangle 20"/>
          <p:cNvSpPr>
            <a:spLocks noChangeArrowheads="1"/>
          </p:cNvSpPr>
          <p:nvPr/>
        </p:nvSpPr>
        <p:spPr bwMode="auto">
          <a:xfrm>
            <a:off x="314654" y="4191000"/>
            <a:ext cx="144873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_tradnl" altLang="es-AR" sz="2800" b="1" dirty="0">
                <a:latin typeface="Calibri" panose="020F0502020204030204" pitchFamily="34" charset="0"/>
              </a:rPr>
              <a:t>20 µg/dl</a:t>
            </a:r>
            <a:endParaRPr lang="es-ES" altLang="es-AR" sz="2800" b="1" dirty="0">
              <a:latin typeface="Calibri" panose="020F0502020204030204" pitchFamily="34" charset="0"/>
            </a:endParaRPr>
          </a:p>
        </p:txBody>
      </p:sp>
      <p:sp>
        <p:nvSpPr>
          <p:cNvPr id="9251" name="Text Box 35"/>
          <p:cNvSpPr txBox="1">
            <a:spLocks noChangeArrowheads="1"/>
          </p:cNvSpPr>
          <p:nvPr/>
        </p:nvSpPr>
        <p:spPr bwMode="auto">
          <a:xfrm>
            <a:off x="3048000" y="685800"/>
            <a:ext cx="1143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s-AR" sz="2800" b="1" dirty="0">
                <a:latin typeface="Calibri" panose="020F0502020204030204" pitchFamily="34" charset="0"/>
              </a:rPr>
              <a:t>MIV</a:t>
            </a:r>
            <a:endParaRPr lang="es-ES_tradnl" altLang="es-AR" sz="2800" b="1" dirty="0">
              <a:latin typeface="Calibri" panose="020F0502020204030204" pitchFamily="34" charset="0"/>
            </a:endParaRPr>
          </a:p>
        </p:txBody>
      </p:sp>
      <p:sp>
        <p:nvSpPr>
          <p:cNvPr id="9252" name="Text Box 36"/>
          <p:cNvSpPr txBox="1">
            <a:spLocks noChangeArrowheads="1"/>
          </p:cNvSpPr>
          <p:nvPr/>
        </p:nvSpPr>
        <p:spPr bwMode="auto">
          <a:xfrm>
            <a:off x="4648200" y="685800"/>
            <a:ext cx="1066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s-AR" sz="2800" b="1">
                <a:latin typeface="Calibri" panose="020F0502020204030204" pitchFamily="34" charset="0"/>
              </a:rPr>
              <a:t>FIV</a:t>
            </a:r>
            <a:endParaRPr lang="es-ES_tradnl" altLang="es-AR" sz="2800" b="1">
              <a:latin typeface="Calibri" panose="020F0502020204030204" pitchFamily="34" charset="0"/>
            </a:endParaRPr>
          </a:p>
        </p:txBody>
      </p:sp>
      <p:sp>
        <p:nvSpPr>
          <p:cNvPr id="9254" name="Rectangle 18"/>
          <p:cNvSpPr>
            <a:spLocks noChangeArrowheads="1"/>
          </p:cNvSpPr>
          <p:nvPr/>
        </p:nvSpPr>
        <p:spPr bwMode="auto">
          <a:xfrm>
            <a:off x="0" y="4967288"/>
            <a:ext cx="8820150" cy="10795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es-AR" altLang="es-AR" sz="2400">
              <a:latin typeface="Calibri" panose="020F0502020204030204" pitchFamily="34" charset="0"/>
            </a:endParaRPr>
          </a:p>
        </p:txBody>
      </p:sp>
      <p:sp>
        <p:nvSpPr>
          <p:cNvPr id="9253" name="Rectangle 20"/>
          <p:cNvSpPr>
            <a:spLocks noChangeArrowheads="1"/>
          </p:cNvSpPr>
          <p:nvPr/>
        </p:nvSpPr>
        <p:spPr bwMode="auto">
          <a:xfrm>
            <a:off x="377450" y="5257800"/>
            <a:ext cx="126598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r>
              <a:rPr lang="es-ES_tradnl" altLang="es-AR" sz="2800" b="1" dirty="0">
                <a:latin typeface="Calibri" panose="020F0502020204030204" pitchFamily="34" charset="0"/>
              </a:rPr>
              <a:t>0 µg/dl</a:t>
            </a:r>
            <a:endParaRPr lang="es-ES" altLang="es-AR" sz="2800" b="1" dirty="0">
              <a:latin typeface="Calibri" panose="020F0502020204030204" pitchFamily="34" charset="0"/>
            </a:endParaRPr>
          </a:p>
        </p:txBody>
      </p:sp>
      <p:sp>
        <p:nvSpPr>
          <p:cNvPr id="9258" name="Text Box 42"/>
          <p:cNvSpPr txBox="1">
            <a:spLocks noChangeArrowheads="1"/>
          </p:cNvSpPr>
          <p:nvPr/>
        </p:nvSpPr>
        <p:spPr bwMode="auto">
          <a:xfrm>
            <a:off x="5715000" y="685800"/>
            <a:ext cx="3429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</a:pPr>
            <a:r>
              <a:rPr lang="es-AR" altLang="es-AR" sz="2800" b="1">
                <a:latin typeface="Calibri" panose="020F0502020204030204" pitchFamily="34" charset="0"/>
              </a:rPr>
              <a:t>Des. embrionario</a:t>
            </a:r>
            <a:endParaRPr lang="es-ES_tradnl" altLang="es-AR" sz="2800" b="1">
              <a:latin typeface="Calibri" panose="020F0502020204030204" pitchFamily="34" charset="0"/>
            </a:endParaRPr>
          </a:p>
        </p:txBody>
      </p:sp>
      <p:grpSp>
        <p:nvGrpSpPr>
          <p:cNvPr id="2" name="Grupo 2"/>
          <p:cNvGrpSpPr/>
          <p:nvPr/>
        </p:nvGrpSpPr>
        <p:grpSpPr>
          <a:xfrm>
            <a:off x="2133600" y="1295400"/>
            <a:ext cx="1600200" cy="4530070"/>
            <a:chOff x="2133600" y="1295400"/>
            <a:chExt cx="1600200" cy="4530070"/>
          </a:xfrm>
        </p:grpSpPr>
        <p:sp>
          <p:nvSpPr>
            <p:cNvPr id="9255" name="Text Box 39"/>
            <p:cNvSpPr txBox="1">
              <a:spLocks noChangeArrowheads="1"/>
            </p:cNvSpPr>
            <p:nvPr/>
          </p:nvSpPr>
          <p:spPr bwMode="auto">
            <a:xfrm>
              <a:off x="2133600" y="1295400"/>
              <a:ext cx="16002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altLang="es-AR" sz="2400" b="1" dirty="0" err="1">
                  <a:latin typeface="Calibri" panose="020F0502020204030204" pitchFamily="34" charset="0"/>
                </a:rPr>
                <a:t>Comet</a:t>
              </a:r>
              <a:r>
                <a:rPr lang="es-AR" altLang="es-AR" sz="2400" b="1" dirty="0">
                  <a:latin typeface="Calibri" panose="020F0502020204030204" pitchFamily="34" charset="0"/>
                </a:rPr>
                <a:t> A </a:t>
              </a:r>
              <a:r>
                <a:rPr lang="es-AR" altLang="es-AR" b="1" dirty="0">
                  <a:latin typeface="Calibri" panose="020F0502020204030204" pitchFamily="34" charset="0"/>
                </a:rPr>
                <a:t>(</a:t>
              </a:r>
              <a:r>
                <a:rPr lang="es-AR" altLang="es-AR" b="1" dirty="0" err="1">
                  <a:latin typeface="Calibri" panose="020F0502020204030204" pitchFamily="34" charset="0"/>
                </a:rPr>
                <a:t>damage</a:t>
              </a:r>
              <a:r>
                <a:rPr lang="es-AR" altLang="es-AR" b="1" dirty="0">
                  <a:latin typeface="Calibri" panose="020F0502020204030204" pitchFamily="34" charset="0"/>
                </a:rPr>
                <a:t> </a:t>
              </a:r>
              <a:r>
                <a:rPr lang="es-AR" altLang="es-AR" b="1" dirty="0" err="1">
                  <a:latin typeface="Calibri" panose="020F0502020204030204" pitchFamily="34" charset="0"/>
                </a:rPr>
                <a:t>unit</a:t>
              </a:r>
              <a:r>
                <a:rPr lang="es-AR" altLang="es-AR" b="1" dirty="0">
                  <a:latin typeface="Calibri" panose="020F0502020204030204" pitchFamily="34" charset="0"/>
                </a:rPr>
                <a:t>)</a:t>
              </a:r>
              <a:endParaRPr lang="es-ES_tradnl" altLang="es-AR" sz="3600" b="1" dirty="0">
                <a:latin typeface="Calibri" panose="020F0502020204030204" pitchFamily="34" charset="0"/>
              </a:endParaRPr>
            </a:p>
          </p:txBody>
        </p:sp>
        <p:grpSp>
          <p:nvGrpSpPr>
            <p:cNvPr id="3" name="Grupo 1"/>
            <p:cNvGrpSpPr/>
            <p:nvPr/>
          </p:nvGrpSpPr>
          <p:grpSpPr>
            <a:xfrm>
              <a:off x="2554553" y="2057400"/>
              <a:ext cx="732893" cy="3768070"/>
              <a:chOff x="2554553" y="2057400"/>
              <a:chExt cx="732893" cy="3768070"/>
            </a:xfrm>
          </p:grpSpPr>
          <p:sp>
            <p:nvSpPr>
              <p:cNvPr id="9256" name="Rectangle 15"/>
              <p:cNvSpPr>
                <a:spLocks noChangeArrowheads="1"/>
              </p:cNvSpPr>
              <p:nvPr/>
            </p:nvSpPr>
            <p:spPr bwMode="auto">
              <a:xfrm>
                <a:off x="2668149" y="2057400"/>
                <a:ext cx="5501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s-ES_tradnl" altLang="es-AR" sz="2800" b="1" dirty="0">
                    <a:latin typeface="Calibri" panose="020F0502020204030204" pitchFamily="34" charset="0"/>
                  </a:rPr>
                  <a:t>51</a:t>
                </a:r>
                <a:endParaRPr lang="es-ES" altLang="es-AR" sz="28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9260" name="Rectangle 15"/>
              <p:cNvSpPr>
                <a:spLocks noChangeArrowheads="1"/>
              </p:cNvSpPr>
              <p:nvPr/>
            </p:nvSpPr>
            <p:spPr bwMode="auto">
              <a:xfrm>
                <a:off x="2645924" y="3092450"/>
                <a:ext cx="550152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s-ES_tradnl" altLang="es-AR" sz="2800" b="1">
                    <a:latin typeface="Calibri" panose="020F0502020204030204" pitchFamily="34" charset="0"/>
                  </a:rPr>
                  <a:t>46</a:t>
                </a:r>
                <a:endParaRPr lang="es-ES" altLang="es-AR" sz="28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9261" name="Rectangle 15"/>
              <p:cNvSpPr>
                <a:spLocks noChangeArrowheads="1"/>
              </p:cNvSpPr>
              <p:nvPr/>
            </p:nvSpPr>
            <p:spPr bwMode="auto">
              <a:xfrm>
                <a:off x="2554553" y="4191000"/>
                <a:ext cx="73289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s-ES_tradnl" altLang="es-AR" sz="2800" b="1">
                    <a:latin typeface="Calibri" panose="020F0502020204030204" pitchFamily="34" charset="0"/>
                  </a:rPr>
                  <a:t>127</a:t>
                </a:r>
                <a:endParaRPr lang="es-ES" altLang="es-AR" sz="28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9262" name="Rectangle 15"/>
              <p:cNvSpPr>
                <a:spLocks noChangeArrowheads="1"/>
              </p:cNvSpPr>
              <p:nvPr/>
            </p:nvSpPr>
            <p:spPr bwMode="auto">
              <a:xfrm>
                <a:off x="2554553" y="5302250"/>
                <a:ext cx="732893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>
                  <a:spcBef>
                    <a:spcPct val="20000"/>
                  </a:spcBef>
                </a:pPr>
                <a:r>
                  <a:rPr lang="es-ES_tradnl" altLang="es-AR" sz="2800" b="1">
                    <a:latin typeface="Calibri" panose="020F0502020204030204" pitchFamily="34" charset="0"/>
                  </a:rPr>
                  <a:t>200</a:t>
                </a:r>
                <a:endParaRPr lang="es-ES" altLang="es-AR" sz="2800" b="1">
                  <a:latin typeface="Calibri" panose="020F0502020204030204" pitchFamily="34" charset="0"/>
                </a:endParaRPr>
              </a:p>
            </p:txBody>
          </p:sp>
        </p:grpSp>
      </p:grpSp>
      <p:grpSp>
        <p:nvGrpSpPr>
          <p:cNvPr id="4" name="Grupo 3"/>
          <p:cNvGrpSpPr/>
          <p:nvPr/>
        </p:nvGrpSpPr>
        <p:grpSpPr>
          <a:xfrm>
            <a:off x="3581400" y="1295400"/>
            <a:ext cx="1752600" cy="4530070"/>
            <a:chOff x="3581400" y="1295400"/>
            <a:chExt cx="1752600" cy="4530070"/>
          </a:xfrm>
        </p:grpSpPr>
        <p:sp>
          <p:nvSpPr>
            <p:cNvPr id="9259" name="Text Box 43"/>
            <p:cNvSpPr txBox="1">
              <a:spLocks noChangeArrowheads="1"/>
            </p:cNvSpPr>
            <p:nvPr/>
          </p:nvSpPr>
          <p:spPr bwMode="auto">
            <a:xfrm>
              <a:off x="3581400" y="1295400"/>
              <a:ext cx="17526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altLang="es-AR" sz="2400" b="1" dirty="0" err="1">
                  <a:latin typeface="Calibri" panose="020F0502020204030204" pitchFamily="34" charset="0"/>
                </a:rPr>
                <a:t>GSHpx</a:t>
              </a:r>
              <a:r>
                <a:rPr lang="es-AR" altLang="es-AR" sz="2400" b="1" dirty="0">
                  <a:latin typeface="Calibri" panose="020F0502020204030204" pitchFamily="34" charset="0"/>
                </a:rPr>
                <a:t> </a:t>
              </a:r>
              <a:r>
                <a:rPr lang="es-AR" altLang="es-AR" b="1" dirty="0">
                  <a:latin typeface="Calibri" panose="020F0502020204030204" pitchFamily="34" charset="0"/>
                </a:rPr>
                <a:t>(</a:t>
              </a:r>
              <a:r>
                <a:rPr lang="es-AR" altLang="es-AR" b="1" dirty="0" err="1">
                  <a:latin typeface="Calibri" panose="020F0502020204030204" pitchFamily="34" charset="0"/>
                </a:rPr>
                <a:t>pmol</a:t>
              </a:r>
              <a:r>
                <a:rPr lang="es-AR" altLang="es-AR" b="1" dirty="0">
                  <a:latin typeface="Calibri" panose="020F0502020204030204" pitchFamily="34" charset="0"/>
                </a:rPr>
                <a:t>/</a:t>
              </a:r>
              <a:r>
                <a:rPr lang="es-AR" altLang="es-AR" b="1" dirty="0" err="1">
                  <a:latin typeface="Calibri" panose="020F0502020204030204" pitchFamily="34" charset="0"/>
                </a:rPr>
                <a:t>ovocito</a:t>
              </a:r>
              <a:r>
                <a:rPr lang="es-AR" altLang="es-AR" b="1" dirty="0">
                  <a:latin typeface="Calibri" panose="020F0502020204030204" pitchFamily="34" charset="0"/>
                </a:rPr>
                <a:t>)</a:t>
              </a:r>
              <a:r>
                <a:rPr lang="es-ES_tradnl" altLang="es-AR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9263" name="Rectangle 15"/>
            <p:cNvSpPr>
              <a:spLocks noChangeArrowheads="1"/>
            </p:cNvSpPr>
            <p:nvPr/>
          </p:nvSpPr>
          <p:spPr bwMode="auto">
            <a:xfrm>
              <a:off x="4095656" y="2057400"/>
              <a:ext cx="6431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>
                  <a:latin typeface="Calibri" panose="020F0502020204030204" pitchFamily="34" charset="0"/>
                </a:rPr>
                <a:t>5,0</a:t>
              </a:r>
              <a:endParaRPr lang="es-ES" altLang="es-AR" sz="2800" b="1">
                <a:latin typeface="Calibri" panose="020F0502020204030204" pitchFamily="34" charset="0"/>
              </a:endParaRPr>
            </a:p>
          </p:txBody>
        </p:sp>
        <p:sp>
          <p:nvSpPr>
            <p:cNvPr id="9264" name="Rectangle 15"/>
            <p:cNvSpPr>
              <a:spLocks noChangeArrowheads="1"/>
            </p:cNvSpPr>
            <p:nvPr/>
          </p:nvSpPr>
          <p:spPr bwMode="auto">
            <a:xfrm>
              <a:off x="4073431" y="3092450"/>
              <a:ext cx="6431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>
                  <a:latin typeface="Calibri" panose="020F0502020204030204" pitchFamily="34" charset="0"/>
                </a:rPr>
                <a:t>4,7</a:t>
              </a:r>
              <a:endParaRPr lang="es-ES" altLang="es-AR" sz="2800" b="1">
                <a:latin typeface="Calibri" panose="020F0502020204030204" pitchFamily="34" charset="0"/>
              </a:endParaRPr>
            </a:p>
          </p:txBody>
        </p:sp>
        <p:sp>
          <p:nvSpPr>
            <p:cNvPr id="9265" name="Rectangle 15"/>
            <p:cNvSpPr>
              <a:spLocks noChangeArrowheads="1"/>
            </p:cNvSpPr>
            <p:nvPr/>
          </p:nvSpPr>
          <p:spPr bwMode="auto">
            <a:xfrm>
              <a:off x="4073431" y="4191000"/>
              <a:ext cx="6431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>
                  <a:latin typeface="Calibri" panose="020F0502020204030204" pitchFamily="34" charset="0"/>
                </a:rPr>
                <a:t>3,2</a:t>
              </a:r>
              <a:endParaRPr lang="es-ES" altLang="es-AR" sz="2800" b="1">
                <a:latin typeface="Calibri" panose="020F0502020204030204" pitchFamily="34" charset="0"/>
              </a:endParaRPr>
            </a:p>
          </p:txBody>
        </p:sp>
        <p:sp>
          <p:nvSpPr>
            <p:cNvPr id="9266" name="Rectangle 15"/>
            <p:cNvSpPr>
              <a:spLocks noChangeArrowheads="1"/>
            </p:cNvSpPr>
            <p:nvPr/>
          </p:nvSpPr>
          <p:spPr bwMode="auto">
            <a:xfrm>
              <a:off x="4073431" y="5302250"/>
              <a:ext cx="64312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 dirty="0">
                  <a:latin typeface="Calibri" panose="020F0502020204030204" pitchFamily="34" charset="0"/>
                </a:rPr>
                <a:t>3,0</a:t>
              </a:r>
              <a:endParaRPr lang="es-ES" altLang="es-AR" sz="2800" b="1" dirty="0">
                <a:latin typeface="Calibri" panose="020F0502020204030204" pitchFamily="34" charset="0"/>
              </a:endParaRPr>
            </a:p>
          </p:txBody>
        </p:sp>
      </p:grpSp>
      <p:sp>
        <p:nvSpPr>
          <p:cNvPr id="9267" name="Line 51"/>
          <p:cNvSpPr>
            <a:spLocks noChangeShapeType="1"/>
          </p:cNvSpPr>
          <p:nvPr/>
        </p:nvSpPr>
        <p:spPr bwMode="auto">
          <a:xfrm>
            <a:off x="3648075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>
              <a:latin typeface="Calibri" panose="020F0502020204030204" pitchFamily="34" charset="0"/>
            </a:endParaRPr>
          </a:p>
        </p:txBody>
      </p:sp>
      <p:sp>
        <p:nvSpPr>
          <p:cNvPr id="9269" name="Line 53"/>
          <p:cNvSpPr>
            <a:spLocks noChangeShapeType="1"/>
          </p:cNvSpPr>
          <p:nvPr/>
        </p:nvSpPr>
        <p:spPr bwMode="auto">
          <a:xfrm>
            <a:off x="5257800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>
              <a:latin typeface="Calibri" panose="020F0502020204030204" pitchFamily="34" charset="0"/>
            </a:endParaRPr>
          </a:p>
        </p:txBody>
      </p:sp>
      <p:sp>
        <p:nvSpPr>
          <p:cNvPr id="9271" name="Line 55"/>
          <p:cNvSpPr>
            <a:spLocks noChangeShapeType="1"/>
          </p:cNvSpPr>
          <p:nvPr/>
        </p:nvSpPr>
        <p:spPr bwMode="auto">
          <a:xfrm>
            <a:off x="7243763" y="1371600"/>
            <a:ext cx="0" cy="464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s-AR">
              <a:latin typeface="Calibri" panose="020F0502020204030204" pitchFamily="34" charset="0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5334000" y="1235075"/>
            <a:ext cx="1905000" cy="4590395"/>
            <a:chOff x="5334000" y="1235075"/>
            <a:chExt cx="1905000" cy="4590395"/>
          </a:xfrm>
        </p:grpSpPr>
        <p:sp>
          <p:nvSpPr>
            <p:cNvPr id="9268" name="Text Box 52"/>
            <p:cNvSpPr txBox="1">
              <a:spLocks noChangeArrowheads="1"/>
            </p:cNvSpPr>
            <p:nvPr/>
          </p:nvSpPr>
          <p:spPr bwMode="auto">
            <a:xfrm>
              <a:off x="5334000" y="1235075"/>
              <a:ext cx="1905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altLang="es-AR" sz="2400" b="1" u="sng" dirty="0" err="1">
                  <a:latin typeface="Calibri" panose="020F0502020204030204" pitchFamily="34" charset="0"/>
                </a:rPr>
                <a:t>Blastocistos</a:t>
              </a:r>
              <a:r>
                <a:rPr lang="es-ES_tradnl" altLang="es-AR" sz="2400" b="1" u="sng" dirty="0">
                  <a:latin typeface="Calibri" panose="020F0502020204030204" pitchFamily="34" charset="0"/>
                </a:rPr>
                <a:t> </a:t>
              </a:r>
              <a:r>
                <a:rPr lang="es-ES_tradnl" altLang="es-AR" sz="2400" b="1" dirty="0" err="1">
                  <a:latin typeface="Calibri" panose="020F0502020204030204" pitchFamily="34" charset="0"/>
                </a:rPr>
                <a:t>ovocitos</a:t>
              </a:r>
              <a:r>
                <a:rPr lang="es-ES_tradnl" altLang="es-AR" sz="2400" b="1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9272" name="Rectangle 15"/>
            <p:cNvSpPr>
              <a:spLocks noChangeArrowheads="1"/>
            </p:cNvSpPr>
            <p:nvPr/>
          </p:nvSpPr>
          <p:spPr bwMode="auto">
            <a:xfrm>
              <a:off x="6000312" y="2057400"/>
              <a:ext cx="550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>
                  <a:latin typeface="Calibri" panose="020F0502020204030204" pitchFamily="34" charset="0"/>
                </a:rPr>
                <a:t>33</a:t>
              </a:r>
              <a:endParaRPr lang="es-ES" altLang="es-AR" sz="2800" b="1">
                <a:latin typeface="Calibri" panose="020F0502020204030204" pitchFamily="34" charset="0"/>
              </a:endParaRPr>
            </a:p>
          </p:txBody>
        </p:sp>
        <p:sp>
          <p:nvSpPr>
            <p:cNvPr id="9273" name="Rectangle 15"/>
            <p:cNvSpPr>
              <a:spLocks noChangeArrowheads="1"/>
            </p:cNvSpPr>
            <p:nvPr/>
          </p:nvSpPr>
          <p:spPr bwMode="auto">
            <a:xfrm>
              <a:off x="5978087" y="3092450"/>
              <a:ext cx="550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>
                  <a:latin typeface="Calibri" panose="020F0502020204030204" pitchFamily="34" charset="0"/>
                </a:rPr>
                <a:t>29</a:t>
              </a:r>
              <a:endParaRPr lang="es-ES" altLang="es-AR" sz="2800" b="1">
                <a:latin typeface="Calibri" panose="020F0502020204030204" pitchFamily="34" charset="0"/>
              </a:endParaRPr>
            </a:p>
          </p:txBody>
        </p:sp>
        <p:sp>
          <p:nvSpPr>
            <p:cNvPr id="9274" name="Rectangle 15"/>
            <p:cNvSpPr>
              <a:spLocks noChangeArrowheads="1"/>
            </p:cNvSpPr>
            <p:nvPr/>
          </p:nvSpPr>
          <p:spPr bwMode="auto">
            <a:xfrm>
              <a:off x="5978087" y="4191000"/>
              <a:ext cx="550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>
                  <a:latin typeface="Calibri" panose="020F0502020204030204" pitchFamily="34" charset="0"/>
                </a:rPr>
                <a:t>26</a:t>
              </a:r>
              <a:endParaRPr lang="es-ES" altLang="es-AR" sz="2800" b="1">
                <a:latin typeface="Calibri" panose="020F0502020204030204" pitchFamily="34" charset="0"/>
              </a:endParaRPr>
            </a:p>
          </p:txBody>
        </p:sp>
        <p:sp>
          <p:nvSpPr>
            <p:cNvPr id="9275" name="Rectangle 15"/>
            <p:cNvSpPr>
              <a:spLocks noChangeArrowheads="1"/>
            </p:cNvSpPr>
            <p:nvPr/>
          </p:nvSpPr>
          <p:spPr bwMode="auto">
            <a:xfrm>
              <a:off x="5978087" y="5302250"/>
              <a:ext cx="55015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>
                  <a:latin typeface="Calibri" panose="020F0502020204030204" pitchFamily="34" charset="0"/>
                </a:rPr>
                <a:t>19</a:t>
              </a:r>
              <a:endParaRPr lang="es-ES" altLang="es-AR" sz="2800" b="1">
                <a:latin typeface="Calibri" panose="020F0502020204030204" pitchFamily="34" charset="0"/>
              </a:endParaRPr>
            </a:p>
          </p:txBody>
        </p:sp>
      </p:grpSp>
      <p:grpSp>
        <p:nvGrpSpPr>
          <p:cNvPr id="6" name="Grupo 5"/>
          <p:cNvGrpSpPr/>
          <p:nvPr/>
        </p:nvGrpSpPr>
        <p:grpSpPr>
          <a:xfrm>
            <a:off x="7162800" y="1219200"/>
            <a:ext cx="1905000" cy="4606270"/>
            <a:chOff x="7162800" y="1219200"/>
            <a:chExt cx="1905000" cy="4606270"/>
          </a:xfrm>
        </p:grpSpPr>
        <p:sp>
          <p:nvSpPr>
            <p:cNvPr id="9270" name="Text Box 54"/>
            <p:cNvSpPr txBox="1">
              <a:spLocks noChangeArrowheads="1"/>
            </p:cNvSpPr>
            <p:nvPr/>
          </p:nvSpPr>
          <p:spPr bwMode="auto">
            <a:xfrm>
              <a:off x="7162800" y="1219200"/>
              <a:ext cx="1905000" cy="830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ES_tradnl" altLang="es-AR" sz="2400" b="1" u="sng" dirty="0">
                  <a:latin typeface="Calibri" panose="020F0502020204030204" pitchFamily="34" charset="0"/>
                </a:rPr>
                <a:t>Células </a:t>
              </a:r>
              <a:r>
                <a:rPr lang="es-ES_tradnl" altLang="es-AR" sz="2400" b="1" dirty="0" err="1">
                  <a:latin typeface="Calibri" panose="020F0502020204030204" pitchFamily="34" charset="0"/>
                </a:rPr>
                <a:t>blastocisto</a:t>
              </a:r>
              <a:r>
                <a:rPr lang="es-ES_tradnl" altLang="es-AR" sz="2400" b="1" dirty="0">
                  <a:latin typeface="Calibri" panose="020F0502020204030204" pitchFamily="34" charset="0"/>
                </a:rPr>
                <a:t> </a:t>
              </a:r>
            </a:p>
          </p:txBody>
        </p:sp>
        <p:sp>
          <p:nvSpPr>
            <p:cNvPr id="9276" name="Rectangle 15"/>
            <p:cNvSpPr>
              <a:spLocks noChangeArrowheads="1"/>
            </p:cNvSpPr>
            <p:nvPr/>
          </p:nvSpPr>
          <p:spPr bwMode="auto">
            <a:xfrm>
              <a:off x="7713928" y="2057400"/>
              <a:ext cx="7328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>
                  <a:latin typeface="Calibri" panose="020F0502020204030204" pitchFamily="34" charset="0"/>
                </a:rPr>
                <a:t>129</a:t>
              </a:r>
              <a:endParaRPr lang="es-ES" altLang="es-AR" sz="2800" b="1">
                <a:latin typeface="Calibri" panose="020F0502020204030204" pitchFamily="34" charset="0"/>
              </a:endParaRPr>
            </a:p>
          </p:txBody>
        </p:sp>
        <p:sp>
          <p:nvSpPr>
            <p:cNvPr id="9277" name="Rectangle 15"/>
            <p:cNvSpPr>
              <a:spLocks noChangeArrowheads="1"/>
            </p:cNvSpPr>
            <p:nvPr/>
          </p:nvSpPr>
          <p:spPr bwMode="auto">
            <a:xfrm>
              <a:off x="7691703" y="3092450"/>
              <a:ext cx="7328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>
                  <a:latin typeface="Calibri" panose="020F0502020204030204" pitchFamily="34" charset="0"/>
                </a:rPr>
                <a:t>127</a:t>
              </a:r>
              <a:endParaRPr lang="es-ES" altLang="es-AR" sz="2800" b="1">
                <a:latin typeface="Calibri" panose="020F0502020204030204" pitchFamily="34" charset="0"/>
              </a:endParaRPr>
            </a:p>
          </p:txBody>
        </p:sp>
        <p:sp>
          <p:nvSpPr>
            <p:cNvPr id="9278" name="Rectangle 15"/>
            <p:cNvSpPr>
              <a:spLocks noChangeArrowheads="1"/>
            </p:cNvSpPr>
            <p:nvPr/>
          </p:nvSpPr>
          <p:spPr bwMode="auto">
            <a:xfrm>
              <a:off x="7691703" y="4191000"/>
              <a:ext cx="7328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>
                  <a:latin typeface="Calibri" panose="020F0502020204030204" pitchFamily="34" charset="0"/>
                </a:rPr>
                <a:t>107</a:t>
              </a:r>
              <a:endParaRPr lang="es-ES" altLang="es-AR" sz="2800" b="1">
                <a:latin typeface="Calibri" panose="020F0502020204030204" pitchFamily="34" charset="0"/>
              </a:endParaRPr>
            </a:p>
          </p:txBody>
        </p:sp>
        <p:sp>
          <p:nvSpPr>
            <p:cNvPr id="9279" name="Rectangle 15"/>
            <p:cNvSpPr>
              <a:spLocks noChangeArrowheads="1"/>
            </p:cNvSpPr>
            <p:nvPr/>
          </p:nvSpPr>
          <p:spPr bwMode="auto">
            <a:xfrm>
              <a:off x="7691703" y="5302250"/>
              <a:ext cx="732893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>
                <a:spcBef>
                  <a:spcPct val="20000"/>
                </a:spcBef>
              </a:pPr>
              <a:r>
                <a:rPr lang="es-ES_tradnl" altLang="es-AR" sz="2800" b="1">
                  <a:latin typeface="Calibri" panose="020F0502020204030204" pitchFamily="34" charset="0"/>
                </a:rPr>
                <a:t>102</a:t>
              </a:r>
              <a:endParaRPr lang="es-ES" altLang="es-AR" sz="2800" b="1">
                <a:latin typeface="Calibri" panose="020F0502020204030204" pitchFamily="34" charset="0"/>
              </a:endParaRPr>
            </a:p>
          </p:txBody>
        </p:sp>
      </p:grpSp>
      <p:sp>
        <p:nvSpPr>
          <p:cNvPr id="39" name="Rectángulo 38"/>
          <p:cNvSpPr/>
          <p:nvPr/>
        </p:nvSpPr>
        <p:spPr>
          <a:xfrm>
            <a:off x="304800" y="117902"/>
            <a:ext cx="462724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DaxlinePro-Regular"/>
              </a:rPr>
              <a:t>Cu y fertilidad</a:t>
            </a:r>
            <a:endParaRPr lang="es-AR" sz="2400" b="1" dirty="0">
              <a:latin typeface="Daxline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465721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9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9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9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9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9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9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9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9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animBg="1"/>
      <p:bldP spid="9222" grpId="0"/>
      <p:bldP spid="9229" grpId="0" animBg="1"/>
      <p:bldP spid="9231" grpId="0"/>
      <p:bldP spid="9234" grpId="0" animBg="1"/>
      <p:bldP spid="9236" grpId="0"/>
      <p:bldP spid="9251" grpId="0"/>
      <p:bldP spid="9252" grpId="0"/>
      <p:bldP spid="9254" grpId="0" animBg="1"/>
      <p:bldP spid="9253" grpId="0"/>
      <p:bldP spid="9258" grpId="0"/>
      <p:bldP spid="9267" grpId="0" animBg="1"/>
      <p:bldP spid="9269" grpId="0" animBg="1"/>
      <p:bldP spid="927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9001125" cy="359727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142875" y="2506663"/>
            <a:ext cx="8893175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142875" y="3040063"/>
            <a:ext cx="8893175" cy="504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142875" y="3544888"/>
            <a:ext cx="8893175" cy="4603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304800" y="117902"/>
            <a:ext cx="5646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DaxlinePro-Regular"/>
              </a:rPr>
              <a:t>Cu e inmunidad</a:t>
            </a:r>
            <a:endParaRPr lang="es-AR" sz="2400" b="1" dirty="0">
              <a:latin typeface="Daxline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4716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2" grpId="0" animBg="1"/>
      <p:bldP spid="4103" grpId="0" animBg="1"/>
      <p:bldP spid="410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628775"/>
            <a:ext cx="8964613" cy="36734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142875" y="2549525"/>
            <a:ext cx="8893175" cy="50482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142875" y="3082925"/>
            <a:ext cx="8893175" cy="504825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142875" y="3587750"/>
            <a:ext cx="8893175" cy="460375"/>
          </a:xfrm>
          <a:prstGeom prst="rect">
            <a:avLst/>
          </a:prstGeom>
          <a:noFill/>
          <a:ln w="38100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AR"/>
          </a:p>
        </p:txBody>
      </p:sp>
      <p:sp>
        <p:nvSpPr>
          <p:cNvPr id="7" name="Rectángulo 6"/>
          <p:cNvSpPr/>
          <p:nvPr/>
        </p:nvSpPr>
        <p:spPr>
          <a:xfrm>
            <a:off x="304800" y="117902"/>
            <a:ext cx="5646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DaxlinePro-Regular"/>
              </a:rPr>
              <a:t>Cu e inmunidad</a:t>
            </a:r>
            <a:endParaRPr lang="es-AR" sz="2400" b="1" dirty="0">
              <a:latin typeface="Daxline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3682051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animBg="1"/>
      <p:bldP spid="5127" grpId="0" animBg="1"/>
      <p:bldP spid="512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49275"/>
            <a:ext cx="2743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736850"/>
            <a:ext cx="2743200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8" y="1511325"/>
            <a:ext cx="6300787" cy="472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04800" y="117902"/>
            <a:ext cx="56467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>
                <a:latin typeface="DaxlinePro-Regular"/>
              </a:rPr>
              <a:t>Cu e inmunidad</a:t>
            </a:r>
            <a:endParaRPr lang="es-AR" sz="2400" b="1" dirty="0">
              <a:latin typeface="DaxlinePro-Regular"/>
            </a:endParaRPr>
          </a:p>
        </p:txBody>
      </p:sp>
    </p:spTree>
    <p:extLst>
      <p:ext uri="{BB962C8B-B14F-4D97-AF65-F5344CB8AC3E}">
        <p14:creationId xmlns:p14="http://schemas.microsoft.com/office/powerpoint/2010/main" val="1636854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627784" y="188640"/>
            <a:ext cx="28528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Carencias minerales</a:t>
            </a:r>
            <a:endParaRPr lang="es-AR" sz="24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79512" y="1011292"/>
            <a:ext cx="23383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Microminerales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968638" y="1902375"/>
            <a:ext cx="8595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Zinc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860019" y="1507608"/>
            <a:ext cx="10767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Cobre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ángulo 22"/>
          <p:cNvSpPr/>
          <p:nvPr/>
        </p:nvSpPr>
        <p:spPr>
          <a:xfrm>
            <a:off x="513230" y="2341498"/>
            <a:ext cx="17668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Manganeso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671631" y="2827287"/>
            <a:ext cx="11240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Selenio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899592" y="3286431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Iodo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728281" y="3762202"/>
            <a:ext cx="11144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Cromo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ángulo 26"/>
          <p:cNvSpPr/>
          <p:nvPr/>
        </p:nvSpPr>
        <p:spPr>
          <a:xfrm>
            <a:off x="693021" y="4294543"/>
            <a:ext cx="1305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Cobalto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37"/>
          <p:cNvGrpSpPr/>
          <p:nvPr/>
        </p:nvGrpSpPr>
        <p:grpSpPr>
          <a:xfrm>
            <a:off x="1795657" y="1738440"/>
            <a:ext cx="2869064" cy="1319680"/>
            <a:chOff x="1795657" y="1738440"/>
            <a:chExt cx="2869064" cy="1319680"/>
          </a:xfrm>
        </p:grpSpPr>
        <p:sp>
          <p:nvSpPr>
            <p:cNvPr id="29" name="Rectángulo 28"/>
            <p:cNvSpPr/>
            <p:nvPr/>
          </p:nvSpPr>
          <p:spPr>
            <a:xfrm>
              <a:off x="3189638" y="1902375"/>
              <a:ext cx="1475083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ES" sz="2400" b="1" dirty="0">
                  <a:latin typeface="Times New Roman" pitchFamily="18" charset="0"/>
                  <a:cs typeface="Times New Roman" pitchFamily="18" charset="0"/>
                </a:rPr>
                <a:t>Estrés </a:t>
              </a:r>
            </a:p>
            <a:p>
              <a:pPr algn="ctr"/>
              <a:r>
                <a:rPr lang="es-ES" sz="2400" b="1" dirty="0">
                  <a:latin typeface="Times New Roman" pitchFamily="18" charset="0"/>
                  <a:cs typeface="Times New Roman" pitchFamily="18" charset="0"/>
                </a:rPr>
                <a:t>oxidativo </a:t>
              </a:r>
              <a:endParaRPr lang="es-AR" sz="24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" name="Conector recto de flecha 2"/>
            <p:cNvCxnSpPr/>
            <p:nvPr/>
          </p:nvCxnSpPr>
          <p:spPr>
            <a:xfrm>
              <a:off x="2028636" y="1738440"/>
              <a:ext cx="991498" cy="3722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/>
            <p:cNvCxnSpPr>
              <a:endCxn id="29" idx="1"/>
            </p:cNvCxnSpPr>
            <p:nvPr/>
          </p:nvCxnSpPr>
          <p:spPr>
            <a:xfrm>
              <a:off x="1812751" y="2137062"/>
              <a:ext cx="1376887" cy="18081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cto de flecha 30"/>
            <p:cNvCxnSpPr/>
            <p:nvPr/>
          </p:nvCxnSpPr>
          <p:spPr>
            <a:xfrm flipV="1">
              <a:off x="2182350" y="2606722"/>
              <a:ext cx="765566" cy="1335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ector recto de flecha 34"/>
            <p:cNvCxnSpPr>
              <a:stCxn id="24" idx="3"/>
            </p:cNvCxnSpPr>
            <p:nvPr/>
          </p:nvCxnSpPr>
          <p:spPr>
            <a:xfrm flipV="1">
              <a:off x="1795657" y="2827288"/>
              <a:ext cx="1152259" cy="230832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Rectángulo 38"/>
          <p:cNvSpPr/>
          <p:nvPr/>
        </p:nvSpPr>
        <p:spPr>
          <a:xfrm>
            <a:off x="6056243" y="1011292"/>
            <a:ext cx="16015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u="sng" dirty="0">
                <a:latin typeface="Times New Roman" pitchFamily="18" charset="0"/>
                <a:cs typeface="Times New Roman" pitchFamily="18" charset="0"/>
              </a:rPr>
              <a:t>Vitaminas</a:t>
            </a:r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ángulo 39"/>
          <p:cNvSpPr/>
          <p:nvPr/>
        </p:nvSpPr>
        <p:spPr>
          <a:xfrm>
            <a:off x="5799448" y="1412776"/>
            <a:ext cx="2417665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A</a:t>
            </a:r>
            <a:endParaRPr lang="es-A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ángulo 40"/>
          <p:cNvSpPr/>
          <p:nvPr/>
        </p:nvSpPr>
        <p:spPr>
          <a:xfrm>
            <a:off x="5796137" y="1897668"/>
            <a:ext cx="2417665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D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ángulo 41"/>
          <p:cNvSpPr/>
          <p:nvPr/>
        </p:nvSpPr>
        <p:spPr>
          <a:xfrm>
            <a:off x="5796136" y="2401724"/>
            <a:ext cx="2417665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E</a:t>
            </a:r>
            <a:endParaRPr lang="es-A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ángulo 42"/>
          <p:cNvSpPr/>
          <p:nvPr/>
        </p:nvSpPr>
        <p:spPr>
          <a:xfrm>
            <a:off x="5796136" y="2905780"/>
            <a:ext cx="2417665" cy="523220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K</a:t>
            </a:r>
            <a:endParaRPr lang="es-AR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ángulo 43"/>
          <p:cNvSpPr/>
          <p:nvPr/>
        </p:nvSpPr>
        <p:spPr>
          <a:xfrm>
            <a:off x="5843701" y="3731489"/>
            <a:ext cx="241766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AR" sz="2800" b="1" dirty="0">
                <a:latin typeface="Times New Roman" pitchFamily="18" charset="0"/>
                <a:cs typeface="Times New Roman" pitchFamily="18" charset="0"/>
              </a:rPr>
              <a:t>C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5840390" y="4235250"/>
            <a:ext cx="241766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s-ES" sz="2800" b="1" dirty="0">
                <a:latin typeface="Times New Roman" pitchFamily="18" charset="0"/>
                <a:cs typeface="Times New Roman" pitchFamily="18" charset="0"/>
              </a:rPr>
              <a:t>Complejo B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Elipse 47"/>
          <p:cNvSpPr/>
          <p:nvPr/>
        </p:nvSpPr>
        <p:spPr>
          <a:xfrm>
            <a:off x="3347864" y="4268288"/>
            <a:ext cx="1231428" cy="53089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B12</a:t>
            </a:r>
          </a:p>
        </p:txBody>
      </p:sp>
      <p:grpSp>
        <p:nvGrpSpPr>
          <p:cNvPr id="4" name="Grupo 59"/>
          <p:cNvGrpSpPr/>
          <p:nvPr/>
        </p:nvGrpSpPr>
        <p:grpSpPr>
          <a:xfrm>
            <a:off x="509476" y="4294543"/>
            <a:ext cx="2643927" cy="461665"/>
            <a:chOff x="509476" y="4294543"/>
            <a:chExt cx="2643927" cy="461665"/>
          </a:xfrm>
        </p:grpSpPr>
        <p:sp>
          <p:nvSpPr>
            <p:cNvPr id="46" name="Elipse 45"/>
            <p:cNvSpPr/>
            <p:nvPr/>
          </p:nvSpPr>
          <p:spPr>
            <a:xfrm>
              <a:off x="509476" y="4294543"/>
              <a:ext cx="1672254" cy="461665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6" name="Conector recto de flecha 55"/>
            <p:cNvCxnSpPr>
              <a:stCxn id="46" idx="6"/>
            </p:cNvCxnSpPr>
            <p:nvPr/>
          </p:nvCxnSpPr>
          <p:spPr>
            <a:xfrm flipV="1">
              <a:off x="2181730" y="4509120"/>
              <a:ext cx="971673" cy="1625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60"/>
          <p:cNvGrpSpPr/>
          <p:nvPr/>
        </p:nvGrpSpPr>
        <p:grpSpPr>
          <a:xfrm>
            <a:off x="4743218" y="4255861"/>
            <a:ext cx="3689460" cy="555748"/>
            <a:chOff x="4743218" y="4255861"/>
            <a:chExt cx="3689460" cy="555748"/>
          </a:xfrm>
        </p:grpSpPr>
        <p:sp>
          <p:nvSpPr>
            <p:cNvPr id="47" name="Elipse 46"/>
            <p:cNvSpPr/>
            <p:nvPr/>
          </p:nvSpPr>
          <p:spPr>
            <a:xfrm>
              <a:off x="5751330" y="4255861"/>
              <a:ext cx="2681348" cy="555748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59" name="Conector recto de flecha 58"/>
            <p:cNvCxnSpPr>
              <a:stCxn id="47" idx="2"/>
            </p:cNvCxnSpPr>
            <p:nvPr/>
          </p:nvCxnSpPr>
          <p:spPr>
            <a:xfrm flipH="1" flipV="1">
              <a:off x="4743218" y="4523577"/>
              <a:ext cx="1008112" cy="10158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67"/>
          <p:cNvGrpSpPr/>
          <p:nvPr/>
        </p:nvGrpSpPr>
        <p:grpSpPr>
          <a:xfrm>
            <a:off x="4743218" y="1738440"/>
            <a:ext cx="1100483" cy="2254659"/>
            <a:chOff x="4743218" y="1738440"/>
            <a:chExt cx="1100483" cy="2254659"/>
          </a:xfrm>
        </p:grpSpPr>
        <p:cxnSp>
          <p:nvCxnSpPr>
            <p:cNvPr id="63" name="Conector recto de flecha 62"/>
            <p:cNvCxnSpPr/>
            <p:nvPr/>
          </p:nvCxnSpPr>
          <p:spPr>
            <a:xfrm flipH="1">
              <a:off x="4743218" y="1738440"/>
              <a:ext cx="908902" cy="37222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cto de flecha 64"/>
            <p:cNvCxnSpPr>
              <a:stCxn id="42" idx="1"/>
            </p:cNvCxnSpPr>
            <p:nvPr/>
          </p:nvCxnSpPr>
          <p:spPr>
            <a:xfrm flipH="1" flipV="1">
              <a:off x="4824585" y="2420888"/>
              <a:ext cx="971551" cy="242446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cto de flecha 66"/>
            <p:cNvCxnSpPr>
              <a:stCxn id="44" idx="1"/>
            </p:cNvCxnSpPr>
            <p:nvPr/>
          </p:nvCxnSpPr>
          <p:spPr>
            <a:xfrm flipH="1" flipV="1">
              <a:off x="4755695" y="2733372"/>
              <a:ext cx="1088006" cy="1259727"/>
            </a:xfrm>
            <a:prstGeom prst="straightConnector1">
              <a:avLst/>
            </a:prstGeom>
            <a:ln w="3810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1760725" y="2924944"/>
            <a:ext cx="1587139" cy="1080120"/>
            <a:chOff x="1760725" y="2924944"/>
            <a:chExt cx="1587139" cy="1080120"/>
          </a:xfrm>
        </p:grpSpPr>
        <p:cxnSp>
          <p:nvCxnSpPr>
            <p:cNvPr id="37" name="Straight Arrow Connector 36"/>
            <p:cNvCxnSpPr>
              <a:stCxn id="25" idx="3"/>
            </p:cNvCxnSpPr>
            <p:nvPr/>
          </p:nvCxnSpPr>
          <p:spPr>
            <a:xfrm flipV="1">
              <a:off x="1760725" y="2924944"/>
              <a:ext cx="1371115" cy="592320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/>
            <p:nvPr/>
          </p:nvCxnSpPr>
          <p:spPr>
            <a:xfrm flipV="1">
              <a:off x="1835696" y="3068960"/>
              <a:ext cx="1512168" cy="936104"/>
            </a:xfrm>
            <a:prstGeom prst="straightConnector1">
              <a:avLst/>
            </a:prstGeom>
            <a:ln w="38100">
              <a:solidFill>
                <a:schemeClr val="accent2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30712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4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 animBg="1"/>
      <p:bldP spid="41" grpId="0" animBg="1"/>
      <p:bldP spid="41" grpId="1" animBg="1"/>
      <p:bldP spid="42" grpId="0" animBg="1"/>
      <p:bldP spid="43" grpId="0" animBg="1"/>
      <p:bldP spid="43" grpId="1" animBg="1"/>
      <p:bldP spid="44" grpId="0" animBg="1"/>
      <p:bldP spid="45" grpId="0" animBg="1"/>
      <p:bldP spid="45" grpId="1" animBg="1"/>
      <p:bldP spid="48" grpId="0" animBg="1"/>
      <p:bldP spid="4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89638" y="1902375"/>
            <a:ext cx="14750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Estrés </a:t>
            </a:r>
          </a:p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oxidativo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395536" y="557881"/>
            <a:ext cx="2977621" cy="1651228"/>
            <a:chOff x="395536" y="557881"/>
            <a:chExt cx="2977621" cy="1651228"/>
          </a:xfrm>
        </p:grpSpPr>
        <p:sp>
          <p:nvSpPr>
            <p:cNvPr id="4" name="Rectángulo redondeado 3"/>
            <p:cNvSpPr/>
            <p:nvPr/>
          </p:nvSpPr>
          <p:spPr>
            <a:xfrm>
              <a:off x="395536" y="557881"/>
              <a:ext cx="2196000" cy="9194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Actividad metabólica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Flecha abajo 4"/>
            <p:cNvSpPr/>
            <p:nvPr/>
          </p:nvSpPr>
          <p:spPr>
            <a:xfrm rot="19211633">
              <a:off x="2437053" y="1595639"/>
              <a:ext cx="936104" cy="61347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upo 12"/>
          <p:cNvGrpSpPr/>
          <p:nvPr/>
        </p:nvGrpSpPr>
        <p:grpSpPr>
          <a:xfrm>
            <a:off x="387912" y="2530007"/>
            <a:ext cx="2799692" cy="1746498"/>
            <a:chOff x="387912" y="2530007"/>
            <a:chExt cx="2799692" cy="1746498"/>
          </a:xfrm>
        </p:grpSpPr>
        <p:sp>
          <p:nvSpPr>
            <p:cNvPr id="6" name="Flecha abajo 5"/>
            <p:cNvSpPr/>
            <p:nvPr/>
          </p:nvSpPr>
          <p:spPr>
            <a:xfrm rot="3084579">
              <a:off x="2412817" y="2691324"/>
              <a:ext cx="936104" cy="61347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387912" y="3357104"/>
              <a:ext cx="2196000" cy="9194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Baja producción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upo 13"/>
          <p:cNvGrpSpPr/>
          <p:nvPr/>
        </p:nvGrpSpPr>
        <p:grpSpPr>
          <a:xfrm>
            <a:off x="4587684" y="557881"/>
            <a:ext cx="2828388" cy="1792836"/>
            <a:chOff x="4587684" y="557881"/>
            <a:chExt cx="2828388" cy="1792836"/>
          </a:xfrm>
        </p:grpSpPr>
        <p:sp>
          <p:nvSpPr>
            <p:cNvPr id="8" name="Rectángulo redondeado 7"/>
            <p:cNvSpPr/>
            <p:nvPr/>
          </p:nvSpPr>
          <p:spPr>
            <a:xfrm>
              <a:off x="5220072" y="557881"/>
              <a:ext cx="2196000" cy="9194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Sistema inmune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lecha abajo 8"/>
            <p:cNvSpPr/>
            <p:nvPr/>
          </p:nvSpPr>
          <p:spPr>
            <a:xfrm rot="2942806">
              <a:off x="4426367" y="1575930"/>
              <a:ext cx="936104" cy="61347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upo 14"/>
          <p:cNvGrpSpPr/>
          <p:nvPr/>
        </p:nvGrpSpPr>
        <p:grpSpPr>
          <a:xfrm>
            <a:off x="4440692" y="2710083"/>
            <a:ext cx="2975380" cy="1566422"/>
            <a:chOff x="4440692" y="2710083"/>
            <a:chExt cx="2975380" cy="1566422"/>
          </a:xfrm>
        </p:grpSpPr>
        <p:sp>
          <p:nvSpPr>
            <p:cNvPr id="10" name="Flecha abajo 9"/>
            <p:cNvSpPr/>
            <p:nvPr/>
          </p:nvSpPr>
          <p:spPr>
            <a:xfrm rot="19067676">
              <a:off x="4440692" y="2710083"/>
              <a:ext cx="936104" cy="61347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5220072" y="3357104"/>
              <a:ext cx="2196000" cy="9194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Fallas de inmunidad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upo 16">
            <a:extLst>
              <a:ext uri="{FF2B5EF4-FFF2-40B4-BE49-F238E27FC236}">
                <a16:creationId xmlns:a16="http://schemas.microsoft.com/office/drawing/2014/main" id="{0E263EFA-01C2-4E2F-A613-D690774F63E9}"/>
              </a:ext>
            </a:extLst>
          </p:cNvPr>
          <p:cNvGrpSpPr/>
          <p:nvPr/>
        </p:nvGrpSpPr>
        <p:grpSpPr>
          <a:xfrm>
            <a:off x="2561497" y="3362367"/>
            <a:ext cx="2679607" cy="1944794"/>
            <a:chOff x="2514711" y="3555225"/>
            <a:chExt cx="2679607" cy="1944794"/>
          </a:xfrm>
        </p:grpSpPr>
        <p:sp>
          <p:nvSpPr>
            <p:cNvPr id="16" name="Flecha abajo 17">
              <a:extLst>
                <a:ext uri="{FF2B5EF4-FFF2-40B4-BE49-F238E27FC236}">
                  <a16:creationId xmlns:a16="http://schemas.microsoft.com/office/drawing/2014/main" id="{66CD6214-DE50-4B35-A37A-987E0E00DDD5}"/>
                </a:ext>
              </a:extLst>
            </p:cNvPr>
            <p:cNvSpPr/>
            <p:nvPr/>
          </p:nvSpPr>
          <p:spPr>
            <a:xfrm>
              <a:off x="2905105" y="3555225"/>
              <a:ext cx="1882919" cy="721279"/>
            </a:xfrm>
            <a:prstGeom prst="downArrow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AR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ectángulo redondeado 18">
              <a:extLst>
                <a:ext uri="{FF2B5EF4-FFF2-40B4-BE49-F238E27FC236}">
                  <a16:creationId xmlns:a16="http://schemas.microsoft.com/office/drawing/2014/main" id="{33BC230C-8919-4749-A1E3-EC4EA3EEF772}"/>
                </a:ext>
              </a:extLst>
            </p:cNvPr>
            <p:cNvSpPr/>
            <p:nvPr/>
          </p:nvSpPr>
          <p:spPr>
            <a:xfrm>
              <a:off x="2514711" y="4506281"/>
              <a:ext cx="2679607" cy="993738"/>
            </a:xfrm>
            <a:prstGeom prst="roundRect">
              <a:avLst/>
            </a:prstGeom>
            <a:gradFill flip="none" rotWithShape="1">
              <a:gsLst>
                <a:gs pos="0">
                  <a:schemeClr val="accent6">
                    <a:lumMod val="60000"/>
                    <a:lumOff val="40000"/>
                  </a:schemeClr>
                </a:gs>
                <a:gs pos="35000">
                  <a:schemeClr val="accent4">
                    <a:tint val="37000"/>
                    <a:satMod val="300000"/>
                  </a:schemeClr>
                </a:gs>
                <a:gs pos="100000">
                  <a:schemeClr val="accent4">
                    <a:tint val="15000"/>
                    <a:satMod val="350000"/>
                  </a:schemeClr>
                </a:gs>
              </a:gsLst>
              <a:lin ang="10800000" scaled="1"/>
              <a:tileRect/>
            </a:gradFill>
            <a:ln w="3175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Falla reproductiva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136347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2557463" y="307975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800" b="1" dirty="0"/>
              <a:t>Respuesta inmune </a:t>
            </a:r>
            <a:endParaRPr lang="es-ES_tradnl" sz="2800" b="1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80975" y="1892300"/>
            <a:ext cx="1331913" cy="2043113"/>
            <a:chOff x="-23" y="1117"/>
            <a:chExt cx="839" cy="1287"/>
          </a:xfrm>
        </p:grpSpPr>
        <p:sp>
          <p:nvSpPr>
            <p:cNvPr id="73733" name="AutoShape 5"/>
            <p:cNvSpPr>
              <a:spLocks noChangeArrowheads="1"/>
            </p:cNvSpPr>
            <p:nvPr/>
          </p:nvSpPr>
          <p:spPr bwMode="auto">
            <a:xfrm>
              <a:off x="340" y="1117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FF00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3734" name="Text Box 6"/>
            <p:cNvSpPr txBox="1">
              <a:spLocks noChangeArrowheads="1"/>
            </p:cNvSpPr>
            <p:nvPr/>
          </p:nvSpPr>
          <p:spPr bwMode="auto">
            <a:xfrm>
              <a:off x="-23" y="1616"/>
              <a:ext cx="839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000" b="1"/>
                <a:t>Barreras naturales </a:t>
              </a:r>
              <a:r>
                <a:rPr lang="es-AR" b="1"/>
                <a:t>(piel y mucosas)</a:t>
              </a:r>
              <a:endParaRPr lang="es-ES_tradnl" b="1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85800" y="1963738"/>
            <a:ext cx="1943100" cy="3603625"/>
            <a:chOff x="295" y="1162"/>
            <a:chExt cx="1224" cy="2270"/>
          </a:xfrm>
        </p:grpSpPr>
        <p:sp>
          <p:nvSpPr>
            <p:cNvPr id="73736" name="AutoShape 8"/>
            <p:cNvSpPr>
              <a:spLocks noChangeArrowheads="1"/>
            </p:cNvSpPr>
            <p:nvPr/>
          </p:nvSpPr>
          <p:spPr bwMode="auto">
            <a:xfrm>
              <a:off x="793" y="1162"/>
              <a:ext cx="181" cy="1315"/>
            </a:xfrm>
            <a:prstGeom prst="downArrow">
              <a:avLst>
                <a:gd name="adj1" fmla="val 50000"/>
                <a:gd name="adj2" fmla="val 181630"/>
              </a:avLst>
            </a:prstGeom>
            <a:solidFill>
              <a:srgbClr val="FFFF00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3737" name="Text Box 9"/>
            <p:cNvSpPr txBox="1">
              <a:spLocks noChangeArrowheads="1"/>
            </p:cNvSpPr>
            <p:nvPr/>
          </p:nvSpPr>
          <p:spPr bwMode="auto">
            <a:xfrm>
              <a:off x="295" y="2625"/>
              <a:ext cx="1224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000" b="1"/>
                <a:t>Proteínas antiMO </a:t>
              </a:r>
              <a:r>
                <a:rPr lang="es-AR" b="1"/>
                <a:t>(defensinas, catelicidinas)</a:t>
              </a:r>
              <a:r>
                <a:rPr lang="es-AR" sz="2000" b="1"/>
                <a:t> </a:t>
              </a:r>
              <a:endParaRPr lang="es-ES_tradnl" sz="2000" b="1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1765300" y="1892300"/>
            <a:ext cx="1620838" cy="2173288"/>
            <a:chOff x="975" y="1117"/>
            <a:chExt cx="1021" cy="1369"/>
          </a:xfrm>
        </p:grpSpPr>
        <p:sp>
          <p:nvSpPr>
            <p:cNvPr id="73739" name="AutoShape 11"/>
            <p:cNvSpPr>
              <a:spLocks noChangeArrowheads="1"/>
            </p:cNvSpPr>
            <p:nvPr/>
          </p:nvSpPr>
          <p:spPr bwMode="auto">
            <a:xfrm>
              <a:off x="1383" y="1117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FF00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73740" name="Text Box 12"/>
            <p:cNvSpPr txBox="1">
              <a:spLocks noChangeArrowheads="1"/>
            </p:cNvSpPr>
            <p:nvPr/>
          </p:nvSpPr>
          <p:spPr bwMode="auto">
            <a:xfrm>
              <a:off x="975" y="1525"/>
              <a:ext cx="1021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000" b="1"/>
                <a:t>Células fagocíticas </a:t>
              </a:r>
              <a:r>
                <a:rPr lang="es-AR" b="1"/>
                <a:t>(neutrófilos, macrófagos, linfocitos NK)</a:t>
              </a:r>
              <a:endParaRPr lang="es-ES_tradnl" b="1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636963" y="884238"/>
            <a:ext cx="1957387" cy="4992687"/>
            <a:chOff x="2154" y="482"/>
            <a:chExt cx="1233" cy="3145"/>
          </a:xfrm>
        </p:grpSpPr>
        <p:pic>
          <p:nvPicPr>
            <p:cNvPr id="73742" name="Picture 9" descr="C:\Users\Coco\Documents\LNMFR\Inmunidad\neutrofil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4" y="482"/>
              <a:ext cx="1226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3" name="Picture 2" descr="http://tbn2.google.com/images?q=tbn:HgtuSx-vrODCDM:http://recursos.cnice.mec.es/biosfera/alumno/2bachillerato/inmune/imagenes/celulas/macrofago2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8" y="1525"/>
              <a:ext cx="1229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3744" name="Picture 2" descr="C:\Users\Coco\Documents\LNMFR\Inmunidad\N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518"/>
              <a:ext cx="1225" cy="1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3745" name="Text Box 17"/>
          <p:cNvSpPr txBox="1">
            <a:spLocks noChangeArrowheads="1"/>
          </p:cNvSpPr>
          <p:nvPr/>
        </p:nvSpPr>
        <p:spPr bwMode="auto">
          <a:xfrm>
            <a:off x="5508625" y="1603375"/>
            <a:ext cx="345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120000"/>
              <a:buFont typeface="Symbol" pitchFamily="18" charset="2"/>
              <a:buChar char="©"/>
            </a:pPr>
            <a:r>
              <a:rPr lang="es-AR" sz="2800" b="1"/>
              <a:t> Enzimas líticas </a:t>
            </a:r>
            <a:endParaRPr lang="es-ES_tradnl" sz="2800" b="1"/>
          </a:p>
        </p:txBody>
      </p:sp>
      <p:sp>
        <p:nvSpPr>
          <p:cNvPr id="73746" name="Text Box 18"/>
          <p:cNvSpPr txBox="1">
            <a:spLocks noChangeArrowheads="1"/>
          </p:cNvSpPr>
          <p:nvPr/>
        </p:nvSpPr>
        <p:spPr bwMode="auto">
          <a:xfrm>
            <a:off x="5508625" y="2324100"/>
            <a:ext cx="345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120000"/>
              <a:buFont typeface="Arial Unicode MS" pitchFamily="34" charset="-128"/>
              <a:buChar char="�"/>
            </a:pPr>
            <a:r>
              <a:rPr lang="es-AR" sz="2800" b="1"/>
              <a:t> Daño oxidativo </a:t>
            </a:r>
            <a:endParaRPr lang="es-ES_tradnl" sz="2800" b="1"/>
          </a:p>
        </p:txBody>
      </p:sp>
      <p:grpSp>
        <p:nvGrpSpPr>
          <p:cNvPr id="6" name="Group 19"/>
          <p:cNvGrpSpPr>
            <a:grpSpLocks/>
          </p:cNvGrpSpPr>
          <p:nvPr/>
        </p:nvGrpSpPr>
        <p:grpSpPr bwMode="auto">
          <a:xfrm>
            <a:off x="217488" y="668338"/>
            <a:ext cx="2736850" cy="1223962"/>
            <a:chOff x="0" y="346"/>
            <a:chExt cx="1724" cy="771"/>
          </a:xfrm>
        </p:grpSpPr>
        <p:sp>
          <p:nvSpPr>
            <p:cNvPr id="73748" name="Text Box 20"/>
            <p:cNvSpPr txBox="1">
              <a:spLocks noChangeArrowheads="1"/>
            </p:cNvSpPr>
            <p:nvPr/>
          </p:nvSpPr>
          <p:spPr bwMode="auto">
            <a:xfrm>
              <a:off x="357" y="745"/>
              <a:ext cx="10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800" b="1">
                  <a:latin typeface="Tahoma" pitchFamily="34" charset="0"/>
                </a:rPr>
                <a:t>Innata</a:t>
              </a:r>
              <a:endParaRPr lang="es-ES_tradnl" sz="2800" b="1">
                <a:latin typeface="Tahoma" pitchFamily="34" charset="0"/>
              </a:endParaRPr>
            </a:p>
          </p:txBody>
        </p: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0" y="346"/>
              <a:ext cx="1724" cy="771"/>
              <a:chOff x="0" y="346"/>
              <a:chExt cx="1724" cy="771"/>
            </a:xfrm>
          </p:grpSpPr>
          <p:sp>
            <p:nvSpPr>
              <p:cNvPr id="73750" name="Oval 22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724" cy="408"/>
              </a:xfrm>
              <a:prstGeom prst="ellipse">
                <a:avLst/>
              </a:prstGeom>
              <a:noFill/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73751" name="AutoShape 23"/>
              <p:cNvSpPr>
                <a:spLocks noChangeArrowheads="1"/>
              </p:cNvSpPr>
              <p:nvPr/>
            </p:nvSpPr>
            <p:spPr bwMode="auto">
              <a:xfrm rot="2578769">
                <a:off x="1429" y="346"/>
                <a:ext cx="272" cy="318"/>
              </a:xfrm>
              <a:prstGeom prst="downArrow">
                <a:avLst>
                  <a:gd name="adj1" fmla="val 50000"/>
                  <a:gd name="adj2" fmla="val 29228"/>
                </a:avLst>
              </a:prstGeom>
              <a:solidFill>
                <a:srgbClr val="FFFF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3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73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45" grpId="0"/>
      <p:bldP spid="737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65" name="Rectangle 4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2557463" y="307975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800" b="1"/>
              <a:t>Respuesta inmune </a:t>
            </a:r>
            <a:endParaRPr lang="es-ES_tradnl" sz="2800" b="1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180975" y="1892300"/>
            <a:ext cx="1331913" cy="2043113"/>
            <a:chOff x="-23" y="1117"/>
            <a:chExt cx="839" cy="1287"/>
          </a:xfrm>
        </p:grpSpPr>
        <p:sp>
          <p:nvSpPr>
            <p:cNvPr id="52228" name="AutoShape 4"/>
            <p:cNvSpPr>
              <a:spLocks noChangeArrowheads="1"/>
            </p:cNvSpPr>
            <p:nvPr/>
          </p:nvSpPr>
          <p:spPr bwMode="auto">
            <a:xfrm>
              <a:off x="340" y="1117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FF00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2229" name="Text Box 5"/>
            <p:cNvSpPr txBox="1">
              <a:spLocks noChangeArrowheads="1"/>
            </p:cNvSpPr>
            <p:nvPr/>
          </p:nvSpPr>
          <p:spPr bwMode="auto">
            <a:xfrm>
              <a:off x="-23" y="1616"/>
              <a:ext cx="839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000" b="1"/>
                <a:t>Barreras naturales </a:t>
              </a:r>
              <a:r>
                <a:rPr lang="es-AR" b="1"/>
                <a:t>(piel y mucosas)</a:t>
              </a:r>
              <a:endParaRPr lang="es-ES_tradnl" b="1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685800" y="1963738"/>
            <a:ext cx="1943100" cy="3603625"/>
            <a:chOff x="295" y="1162"/>
            <a:chExt cx="1224" cy="2270"/>
          </a:xfrm>
        </p:grpSpPr>
        <p:sp>
          <p:nvSpPr>
            <p:cNvPr id="52231" name="AutoShape 7"/>
            <p:cNvSpPr>
              <a:spLocks noChangeArrowheads="1"/>
            </p:cNvSpPr>
            <p:nvPr/>
          </p:nvSpPr>
          <p:spPr bwMode="auto">
            <a:xfrm>
              <a:off x="793" y="1162"/>
              <a:ext cx="181" cy="1315"/>
            </a:xfrm>
            <a:prstGeom prst="downArrow">
              <a:avLst>
                <a:gd name="adj1" fmla="val 50000"/>
                <a:gd name="adj2" fmla="val 181630"/>
              </a:avLst>
            </a:prstGeom>
            <a:solidFill>
              <a:srgbClr val="FFFF00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2232" name="Text Box 8"/>
            <p:cNvSpPr txBox="1">
              <a:spLocks noChangeArrowheads="1"/>
            </p:cNvSpPr>
            <p:nvPr/>
          </p:nvSpPr>
          <p:spPr bwMode="auto">
            <a:xfrm>
              <a:off x="295" y="2625"/>
              <a:ext cx="1224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000" b="1"/>
                <a:t>Proteínas antiMO </a:t>
              </a:r>
              <a:r>
                <a:rPr lang="es-AR" b="1"/>
                <a:t>(defensinas, catelicidinas)</a:t>
              </a:r>
              <a:r>
                <a:rPr lang="es-AR" sz="2000" b="1"/>
                <a:t> </a:t>
              </a:r>
              <a:endParaRPr lang="es-ES_tradnl" sz="2000" b="1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1765300" y="1892300"/>
            <a:ext cx="1620838" cy="2173288"/>
            <a:chOff x="975" y="1117"/>
            <a:chExt cx="1021" cy="1369"/>
          </a:xfrm>
        </p:grpSpPr>
        <p:sp>
          <p:nvSpPr>
            <p:cNvPr id="52234" name="AutoShape 10"/>
            <p:cNvSpPr>
              <a:spLocks noChangeArrowheads="1"/>
            </p:cNvSpPr>
            <p:nvPr/>
          </p:nvSpPr>
          <p:spPr bwMode="auto">
            <a:xfrm>
              <a:off x="1383" y="1117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FF00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2235" name="Text Box 11"/>
            <p:cNvSpPr txBox="1">
              <a:spLocks noChangeArrowheads="1"/>
            </p:cNvSpPr>
            <p:nvPr/>
          </p:nvSpPr>
          <p:spPr bwMode="auto">
            <a:xfrm>
              <a:off x="975" y="1525"/>
              <a:ext cx="1021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000" b="1"/>
                <a:t>Células fagocíticas </a:t>
              </a:r>
              <a:r>
                <a:rPr lang="es-AR" b="1"/>
                <a:t>(neutrófilos, macrófagos, linfocitos NK)</a:t>
              </a:r>
              <a:endParaRPr lang="es-ES_tradnl" b="1"/>
            </a:p>
          </p:txBody>
        </p:sp>
      </p:grp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3636963" y="884238"/>
            <a:ext cx="1957387" cy="4992687"/>
            <a:chOff x="2154" y="482"/>
            <a:chExt cx="1233" cy="3145"/>
          </a:xfrm>
        </p:grpSpPr>
        <p:pic>
          <p:nvPicPr>
            <p:cNvPr id="52237" name="Picture 9" descr="C:\Users\Coco\Documents\LNMFR\Inmunidad\neutrofilo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154" y="482"/>
              <a:ext cx="1226" cy="1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8" name="Picture 2" descr="http://tbn2.google.com/images?q=tbn:HgtuSx-vrODCDM:http://recursos.cnice.mec.es/biosfera/alumno/2bachillerato/inmune/imagenes/celulas/macrofago2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158" y="1525"/>
              <a:ext cx="1229" cy="13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2239" name="Picture 2" descr="C:\Users\Coco\Documents\LNMFR\Inmunidad\NK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4" y="2518"/>
              <a:ext cx="1225" cy="11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5508625" y="1603375"/>
            <a:ext cx="345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120000"/>
              <a:buFont typeface="Symbol" pitchFamily="18" charset="2"/>
              <a:buChar char="©"/>
            </a:pPr>
            <a:r>
              <a:rPr lang="es-AR" sz="2800" b="1"/>
              <a:t> Enzimas líticas </a:t>
            </a:r>
            <a:endParaRPr lang="es-ES_tradnl" sz="2800" b="1"/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5508625" y="2324100"/>
            <a:ext cx="34559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FFFF00"/>
              </a:buClr>
              <a:buSzPct val="120000"/>
              <a:buFont typeface="Arial Unicode MS" pitchFamily="34" charset="-128"/>
              <a:buChar char="�"/>
            </a:pPr>
            <a:r>
              <a:rPr lang="es-AR" sz="2800" b="1"/>
              <a:t> Daño oxidativo </a:t>
            </a:r>
            <a:endParaRPr lang="es-ES_tradnl" sz="2800" b="1"/>
          </a:p>
        </p:txBody>
      </p:sp>
      <p:grpSp>
        <p:nvGrpSpPr>
          <p:cNvPr id="6" name="Group 18"/>
          <p:cNvGrpSpPr>
            <a:grpSpLocks/>
          </p:cNvGrpSpPr>
          <p:nvPr/>
        </p:nvGrpSpPr>
        <p:grpSpPr bwMode="auto">
          <a:xfrm>
            <a:off x="217488" y="668338"/>
            <a:ext cx="2736850" cy="1223962"/>
            <a:chOff x="0" y="346"/>
            <a:chExt cx="1724" cy="771"/>
          </a:xfrm>
        </p:grpSpPr>
        <p:sp>
          <p:nvSpPr>
            <p:cNvPr id="52243" name="Text Box 19"/>
            <p:cNvSpPr txBox="1">
              <a:spLocks noChangeArrowheads="1"/>
            </p:cNvSpPr>
            <p:nvPr/>
          </p:nvSpPr>
          <p:spPr bwMode="auto">
            <a:xfrm>
              <a:off x="357" y="745"/>
              <a:ext cx="10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800" b="1">
                  <a:latin typeface="Tahoma" pitchFamily="34" charset="0"/>
                </a:rPr>
                <a:t>Innata</a:t>
              </a:r>
              <a:endParaRPr lang="es-ES_tradnl" sz="2800" b="1">
                <a:latin typeface="Tahoma" pitchFamily="34" charset="0"/>
              </a:endParaRPr>
            </a:p>
          </p:txBody>
        </p:sp>
        <p:grpSp>
          <p:nvGrpSpPr>
            <p:cNvPr id="7" name="Group 20"/>
            <p:cNvGrpSpPr>
              <a:grpSpLocks/>
            </p:cNvGrpSpPr>
            <p:nvPr/>
          </p:nvGrpSpPr>
          <p:grpSpPr bwMode="auto">
            <a:xfrm>
              <a:off x="0" y="346"/>
              <a:ext cx="1724" cy="771"/>
              <a:chOff x="0" y="346"/>
              <a:chExt cx="1724" cy="771"/>
            </a:xfrm>
          </p:grpSpPr>
          <p:sp>
            <p:nvSpPr>
              <p:cNvPr id="52245" name="Oval 21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724" cy="408"/>
              </a:xfrm>
              <a:prstGeom prst="ellipse">
                <a:avLst/>
              </a:prstGeom>
              <a:noFill/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52246" name="AutoShape 22"/>
              <p:cNvSpPr>
                <a:spLocks noChangeArrowheads="1"/>
              </p:cNvSpPr>
              <p:nvPr/>
            </p:nvSpPr>
            <p:spPr bwMode="auto">
              <a:xfrm rot="2578769">
                <a:off x="1429" y="346"/>
                <a:ext cx="272" cy="318"/>
              </a:xfrm>
              <a:prstGeom prst="downArrow">
                <a:avLst>
                  <a:gd name="adj1" fmla="val 50000"/>
                  <a:gd name="adj2" fmla="val 29228"/>
                </a:avLst>
              </a:prstGeom>
              <a:solidFill>
                <a:srgbClr val="FFFF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  <p:grpSp>
        <p:nvGrpSpPr>
          <p:cNvPr id="8" name="Group 24"/>
          <p:cNvGrpSpPr>
            <a:grpSpLocks/>
          </p:cNvGrpSpPr>
          <p:nvPr/>
        </p:nvGrpSpPr>
        <p:grpSpPr bwMode="auto">
          <a:xfrm>
            <a:off x="6807200" y="3908425"/>
            <a:ext cx="2014538" cy="1800225"/>
            <a:chOff x="3962" y="2689"/>
            <a:chExt cx="1609" cy="1444"/>
          </a:xfrm>
        </p:grpSpPr>
        <p:sp>
          <p:nvSpPr>
            <p:cNvPr id="52249" name="Freeform 25"/>
            <p:cNvSpPr>
              <a:spLocks/>
            </p:cNvSpPr>
            <p:nvPr/>
          </p:nvSpPr>
          <p:spPr bwMode="auto">
            <a:xfrm>
              <a:off x="3962" y="2689"/>
              <a:ext cx="1609" cy="1444"/>
            </a:xfrm>
            <a:custGeom>
              <a:avLst/>
              <a:gdLst/>
              <a:ahLst/>
              <a:cxnLst>
                <a:cxn ang="0">
                  <a:pos x="1458" y="287"/>
                </a:cxn>
                <a:cxn ang="0">
                  <a:pos x="1050" y="15"/>
                </a:cxn>
                <a:cxn ang="0">
                  <a:pos x="823" y="197"/>
                </a:cxn>
                <a:cxn ang="0">
                  <a:pos x="506" y="424"/>
                </a:cxn>
                <a:cxn ang="0">
                  <a:pos x="7" y="832"/>
                </a:cxn>
                <a:cxn ang="0">
                  <a:pos x="551" y="1240"/>
                </a:cxn>
                <a:cxn ang="0">
                  <a:pos x="1458" y="1285"/>
                </a:cxn>
                <a:cxn ang="0">
                  <a:pos x="1458" y="287"/>
                </a:cxn>
              </a:cxnLst>
              <a:rect l="0" t="0" r="r" b="b"/>
              <a:pathLst>
                <a:path w="1609" h="1444">
                  <a:moveTo>
                    <a:pt x="1458" y="287"/>
                  </a:moveTo>
                  <a:cubicBezTo>
                    <a:pt x="1390" y="75"/>
                    <a:pt x="1156" y="30"/>
                    <a:pt x="1050" y="15"/>
                  </a:cubicBezTo>
                  <a:cubicBezTo>
                    <a:pt x="944" y="0"/>
                    <a:pt x="914" y="129"/>
                    <a:pt x="823" y="197"/>
                  </a:cubicBezTo>
                  <a:cubicBezTo>
                    <a:pt x="732" y="265"/>
                    <a:pt x="642" y="318"/>
                    <a:pt x="506" y="424"/>
                  </a:cubicBezTo>
                  <a:cubicBezTo>
                    <a:pt x="370" y="530"/>
                    <a:pt x="0" y="696"/>
                    <a:pt x="7" y="832"/>
                  </a:cubicBezTo>
                  <a:cubicBezTo>
                    <a:pt x="14" y="968"/>
                    <a:pt x="309" y="1165"/>
                    <a:pt x="551" y="1240"/>
                  </a:cubicBezTo>
                  <a:cubicBezTo>
                    <a:pt x="793" y="1315"/>
                    <a:pt x="1307" y="1444"/>
                    <a:pt x="1458" y="1285"/>
                  </a:cubicBezTo>
                  <a:cubicBezTo>
                    <a:pt x="1609" y="1126"/>
                    <a:pt x="1526" y="499"/>
                    <a:pt x="1458" y="287"/>
                  </a:cubicBezTo>
                  <a:close/>
                </a:path>
              </a:pathLst>
            </a:custGeom>
            <a:solidFill>
              <a:srgbClr val="FF0000">
                <a:alpha val="30000"/>
              </a:srgbClr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52250" name="Oval 26"/>
            <p:cNvSpPr>
              <a:spLocks noChangeArrowheads="1"/>
            </p:cNvSpPr>
            <p:nvPr/>
          </p:nvSpPr>
          <p:spPr bwMode="auto">
            <a:xfrm>
              <a:off x="4967" y="2931"/>
              <a:ext cx="226" cy="136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2251" name="Oval 27"/>
            <p:cNvSpPr>
              <a:spLocks noChangeArrowheads="1"/>
            </p:cNvSpPr>
            <p:nvPr/>
          </p:nvSpPr>
          <p:spPr bwMode="auto">
            <a:xfrm>
              <a:off x="5021" y="2949"/>
              <a:ext cx="91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2252" name="AutoShape 28"/>
            <p:cNvSpPr>
              <a:spLocks noChangeArrowheads="1"/>
            </p:cNvSpPr>
            <p:nvPr/>
          </p:nvSpPr>
          <p:spPr bwMode="auto">
            <a:xfrm rot="8649741">
              <a:off x="4939" y="2904"/>
              <a:ext cx="272" cy="45"/>
            </a:xfrm>
            <a:prstGeom prst="rtTriangl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5942013" y="3476625"/>
            <a:ext cx="2032000" cy="1841500"/>
            <a:chOff x="3606" y="2115"/>
            <a:chExt cx="1623" cy="1477"/>
          </a:xfrm>
        </p:grpSpPr>
        <p:grpSp>
          <p:nvGrpSpPr>
            <p:cNvPr id="10" name="Group 34"/>
            <p:cNvGrpSpPr>
              <a:grpSpLocks/>
            </p:cNvGrpSpPr>
            <p:nvPr/>
          </p:nvGrpSpPr>
          <p:grpSpPr bwMode="auto">
            <a:xfrm>
              <a:off x="3606" y="2115"/>
              <a:ext cx="1623" cy="1477"/>
              <a:chOff x="3728" y="2127"/>
              <a:chExt cx="1623" cy="1477"/>
            </a:xfrm>
          </p:grpSpPr>
          <p:sp>
            <p:nvSpPr>
              <p:cNvPr id="52254" name="Freeform 30"/>
              <p:cNvSpPr>
                <a:spLocks/>
              </p:cNvSpPr>
              <p:nvPr/>
            </p:nvSpPr>
            <p:spPr bwMode="auto">
              <a:xfrm>
                <a:off x="3728" y="2127"/>
                <a:ext cx="1623" cy="1477"/>
              </a:xfrm>
              <a:custGeom>
                <a:avLst/>
                <a:gdLst/>
                <a:ahLst/>
                <a:cxnLst>
                  <a:cxn ang="0">
                    <a:pos x="1472" y="320"/>
                  </a:cxn>
                  <a:cxn ang="0">
                    <a:pos x="1064" y="48"/>
                  </a:cxn>
                  <a:cxn ang="0">
                    <a:pos x="670" y="31"/>
                  </a:cxn>
                  <a:cxn ang="0">
                    <a:pos x="267" y="159"/>
                  </a:cxn>
                  <a:cxn ang="0">
                    <a:pos x="11" y="534"/>
                  </a:cxn>
                  <a:cxn ang="0">
                    <a:pos x="203" y="991"/>
                  </a:cxn>
                  <a:cxn ang="0">
                    <a:pos x="565" y="1273"/>
                  </a:cxn>
                  <a:cxn ang="0">
                    <a:pos x="1472" y="1318"/>
                  </a:cxn>
                  <a:cxn ang="0">
                    <a:pos x="1472" y="320"/>
                  </a:cxn>
                </a:cxnLst>
                <a:rect l="0" t="0" r="r" b="b"/>
                <a:pathLst>
                  <a:path w="1623" h="1477">
                    <a:moveTo>
                      <a:pt x="1472" y="320"/>
                    </a:moveTo>
                    <a:cubicBezTo>
                      <a:pt x="1404" y="108"/>
                      <a:pt x="1198" y="96"/>
                      <a:pt x="1064" y="48"/>
                    </a:cubicBezTo>
                    <a:cubicBezTo>
                      <a:pt x="930" y="0"/>
                      <a:pt x="803" y="13"/>
                      <a:pt x="670" y="31"/>
                    </a:cubicBezTo>
                    <a:cubicBezTo>
                      <a:pt x="537" y="49"/>
                      <a:pt x="377" y="75"/>
                      <a:pt x="267" y="159"/>
                    </a:cubicBezTo>
                    <a:cubicBezTo>
                      <a:pt x="157" y="243"/>
                      <a:pt x="22" y="395"/>
                      <a:pt x="11" y="534"/>
                    </a:cubicBezTo>
                    <a:cubicBezTo>
                      <a:pt x="0" y="673"/>
                      <a:pt x="111" y="868"/>
                      <a:pt x="203" y="991"/>
                    </a:cubicBezTo>
                    <a:cubicBezTo>
                      <a:pt x="295" y="1114"/>
                      <a:pt x="354" y="1219"/>
                      <a:pt x="565" y="1273"/>
                    </a:cubicBezTo>
                    <a:cubicBezTo>
                      <a:pt x="776" y="1327"/>
                      <a:pt x="1321" y="1477"/>
                      <a:pt x="1472" y="1318"/>
                    </a:cubicBezTo>
                    <a:cubicBezTo>
                      <a:pt x="1623" y="1159"/>
                      <a:pt x="1540" y="532"/>
                      <a:pt x="1472" y="320"/>
                    </a:cubicBezTo>
                    <a:close/>
                  </a:path>
                </a:pathLst>
              </a:custGeom>
              <a:solidFill>
                <a:srgbClr val="FF0000">
                  <a:alpha val="30000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52255" name="Oval 31"/>
              <p:cNvSpPr>
                <a:spLocks noChangeArrowheads="1"/>
              </p:cNvSpPr>
              <p:nvPr/>
            </p:nvSpPr>
            <p:spPr bwMode="auto">
              <a:xfrm>
                <a:off x="4747" y="2402"/>
                <a:ext cx="226" cy="136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52256" name="Oval 32"/>
              <p:cNvSpPr>
                <a:spLocks noChangeArrowheads="1"/>
              </p:cNvSpPr>
              <p:nvPr/>
            </p:nvSpPr>
            <p:spPr bwMode="auto">
              <a:xfrm>
                <a:off x="4801" y="2420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52257" name="AutoShape 33"/>
              <p:cNvSpPr>
                <a:spLocks noChangeArrowheads="1"/>
              </p:cNvSpPr>
              <p:nvPr/>
            </p:nvSpPr>
            <p:spPr bwMode="auto">
              <a:xfrm rot="8649741">
                <a:off x="4719" y="2375"/>
                <a:ext cx="272" cy="45"/>
              </a:xfrm>
              <a:prstGeom prst="rtTriangl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</p:grpSp>
        <p:sp>
          <p:nvSpPr>
            <p:cNvPr id="52259" name="Oval 35"/>
            <p:cNvSpPr>
              <a:spLocks noChangeArrowheads="1"/>
            </p:cNvSpPr>
            <p:nvPr/>
          </p:nvSpPr>
          <p:spPr bwMode="auto">
            <a:xfrm>
              <a:off x="3787" y="2432"/>
              <a:ext cx="998" cy="862"/>
            </a:xfrm>
            <a:prstGeom prst="ellipse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pic>
        <p:nvPicPr>
          <p:cNvPr id="52247" name="Picture 23" descr="germenes bailando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3813" y="3908425"/>
            <a:ext cx="908050" cy="647700"/>
          </a:xfrm>
          <a:prstGeom prst="rect">
            <a:avLst/>
          </a:prstGeom>
          <a:noFill/>
        </p:spPr>
      </p:pic>
      <p:pic>
        <p:nvPicPr>
          <p:cNvPr id="52264" name="Picture 40" descr="DYNO1_animado[1]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688" y="4437063"/>
            <a:ext cx="552450" cy="5524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22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52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6" name="Rectangle 46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5689600" y="628650"/>
            <a:ext cx="2736850" cy="1277938"/>
            <a:chOff x="3470" y="312"/>
            <a:chExt cx="1724" cy="805"/>
          </a:xfrm>
        </p:grpSpPr>
        <p:sp>
          <p:nvSpPr>
            <p:cNvPr id="51204" name="AutoShape 4"/>
            <p:cNvSpPr>
              <a:spLocks noChangeArrowheads="1"/>
            </p:cNvSpPr>
            <p:nvPr/>
          </p:nvSpPr>
          <p:spPr bwMode="auto">
            <a:xfrm rot="19020000">
              <a:off x="3802" y="312"/>
              <a:ext cx="226" cy="318"/>
            </a:xfrm>
            <a:prstGeom prst="downArrow">
              <a:avLst>
                <a:gd name="adj1" fmla="val 50000"/>
                <a:gd name="adj2" fmla="val 35177"/>
              </a:avLst>
            </a:prstGeom>
            <a:solidFill>
              <a:schemeClr val="tx1"/>
            </a:solidFill>
            <a:ln w="635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1206" name="Text Box 6"/>
            <p:cNvSpPr txBox="1">
              <a:spLocks noChangeArrowheads="1"/>
            </p:cNvSpPr>
            <p:nvPr/>
          </p:nvSpPr>
          <p:spPr bwMode="auto">
            <a:xfrm>
              <a:off x="3515" y="744"/>
              <a:ext cx="1633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800" b="1">
                  <a:latin typeface="Tahoma" pitchFamily="34" charset="0"/>
                </a:rPr>
                <a:t>Adquirida</a:t>
              </a:r>
              <a:endParaRPr lang="es-ES_tradnl" sz="2800" b="1">
                <a:latin typeface="Tahoma" pitchFamily="34" charset="0"/>
              </a:endParaRPr>
            </a:p>
          </p:txBody>
        </p:sp>
        <p:sp>
          <p:nvSpPr>
            <p:cNvPr id="51211" name="Oval 11"/>
            <p:cNvSpPr>
              <a:spLocks noChangeArrowheads="1"/>
            </p:cNvSpPr>
            <p:nvPr/>
          </p:nvSpPr>
          <p:spPr bwMode="auto">
            <a:xfrm>
              <a:off x="3470" y="709"/>
              <a:ext cx="1724" cy="408"/>
            </a:xfrm>
            <a:prstGeom prst="ellipse">
              <a:avLst/>
            </a:prstGeom>
            <a:noFill/>
            <a:ln w="57150" cmpd="thinThick">
              <a:solidFill>
                <a:srgbClr val="00008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7164388" y="5722938"/>
            <a:ext cx="172720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/>
              <a:t>Inmunidad humoral </a:t>
            </a:r>
            <a:endParaRPr lang="es-ES_tradnl" sz="2000" b="1"/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4427538" y="5734050"/>
            <a:ext cx="1619250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/>
              <a:t>Inmunidad celular</a:t>
            </a:r>
            <a:endParaRPr lang="es-ES_tradnl" sz="2000" b="1"/>
          </a:p>
        </p:txBody>
      </p:sp>
      <p:grpSp>
        <p:nvGrpSpPr>
          <p:cNvPr id="3" name="Group 43"/>
          <p:cNvGrpSpPr>
            <a:grpSpLocks/>
          </p:cNvGrpSpPr>
          <p:nvPr/>
        </p:nvGrpSpPr>
        <p:grpSpPr bwMode="auto">
          <a:xfrm>
            <a:off x="7380288" y="4797425"/>
            <a:ext cx="2124075" cy="581025"/>
            <a:chOff x="4422" y="3022"/>
            <a:chExt cx="1338" cy="366"/>
          </a:xfrm>
        </p:grpSpPr>
        <p:sp>
          <p:nvSpPr>
            <p:cNvPr id="51215" name="AutoShape 15"/>
            <p:cNvSpPr>
              <a:spLocks noChangeArrowheads="1"/>
            </p:cNvSpPr>
            <p:nvPr/>
          </p:nvSpPr>
          <p:spPr bwMode="auto">
            <a:xfrm rot="-2044861">
              <a:off x="4422" y="3022"/>
              <a:ext cx="226" cy="272"/>
            </a:xfrm>
            <a:prstGeom prst="downArrow">
              <a:avLst>
                <a:gd name="adj1" fmla="val 50000"/>
                <a:gd name="adj2" fmla="val 30088"/>
              </a:avLst>
            </a:prstGeom>
            <a:solidFill>
              <a:schemeClr val="tx1"/>
            </a:solidFill>
            <a:ln w="635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1224" name="Text Box 24"/>
            <p:cNvSpPr txBox="1">
              <a:spLocks noChangeArrowheads="1"/>
            </p:cNvSpPr>
            <p:nvPr/>
          </p:nvSpPr>
          <p:spPr bwMode="auto">
            <a:xfrm>
              <a:off x="4740" y="3158"/>
              <a:ext cx="1020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2400" b="1"/>
                <a:t>Linf B</a:t>
              </a:r>
              <a:endParaRPr lang="es-ES_tradnl" sz="2400" b="1"/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5040313" y="2339975"/>
            <a:ext cx="1238250" cy="790575"/>
            <a:chOff x="3061" y="1390"/>
            <a:chExt cx="780" cy="498"/>
          </a:xfrm>
        </p:grpSpPr>
        <p:sp>
          <p:nvSpPr>
            <p:cNvPr id="51223" name="AutoShape 23"/>
            <p:cNvSpPr>
              <a:spLocks noChangeArrowheads="1"/>
            </p:cNvSpPr>
            <p:nvPr/>
          </p:nvSpPr>
          <p:spPr bwMode="auto">
            <a:xfrm rot="2818751">
              <a:off x="3565" y="1340"/>
              <a:ext cx="226" cy="326"/>
            </a:xfrm>
            <a:prstGeom prst="downArrow">
              <a:avLst>
                <a:gd name="adj1" fmla="val 50000"/>
                <a:gd name="adj2" fmla="val 36062"/>
              </a:avLst>
            </a:prstGeom>
            <a:solidFill>
              <a:schemeClr val="tx1"/>
            </a:solidFill>
            <a:ln w="635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1227" name="Text Box 27"/>
            <p:cNvSpPr txBox="1">
              <a:spLocks noChangeArrowheads="1"/>
            </p:cNvSpPr>
            <p:nvPr/>
          </p:nvSpPr>
          <p:spPr bwMode="auto">
            <a:xfrm>
              <a:off x="3061" y="1619"/>
              <a:ext cx="54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800" b="1"/>
                <a:t>CD8</a:t>
              </a:r>
              <a:endParaRPr lang="es-ES_tradnl" sz="2400" b="1"/>
            </a:p>
          </p:txBody>
        </p:sp>
      </p:grp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6481763" y="2482850"/>
            <a:ext cx="865187" cy="1001713"/>
            <a:chOff x="3969" y="1480"/>
            <a:chExt cx="545" cy="631"/>
          </a:xfrm>
        </p:grpSpPr>
        <p:sp>
          <p:nvSpPr>
            <p:cNvPr id="51225" name="AutoShape 25"/>
            <p:cNvSpPr>
              <a:spLocks noChangeArrowheads="1"/>
            </p:cNvSpPr>
            <p:nvPr/>
          </p:nvSpPr>
          <p:spPr bwMode="auto">
            <a:xfrm>
              <a:off x="4150" y="1480"/>
              <a:ext cx="226" cy="317"/>
            </a:xfrm>
            <a:prstGeom prst="downArrow">
              <a:avLst>
                <a:gd name="adj1" fmla="val 50000"/>
                <a:gd name="adj2" fmla="val 35066"/>
              </a:avLst>
            </a:prstGeom>
            <a:solidFill>
              <a:srgbClr val="000080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3969" y="1842"/>
              <a:ext cx="545" cy="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800" b="1"/>
                <a:t>CD4</a:t>
              </a:r>
              <a:endParaRPr lang="es-ES_tradnl" sz="2400" b="1"/>
            </a:p>
          </p:txBody>
        </p:sp>
      </p:grpSp>
      <p:grpSp>
        <p:nvGrpSpPr>
          <p:cNvPr id="6" name="Group 40"/>
          <p:cNvGrpSpPr>
            <a:grpSpLocks/>
          </p:cNvGrpSpPr>
          <p:nvPr/>
        </p:nvGrpSpPr>
        <p:grpSpPr bwMode="auto">
          <a:xfrm>
            <a:off x="6481763" y="3490913"/>
            <a:ext cx="1044575" cy="1377950"/>
            <a:chOff x="3969" y="2115"/>
            <a:chExt cx="658" cy="868"/>
          </a:xfrm>
        </p:grpSpPr>
        <p:sp>
          <p:nvSpPr>
            <p:cNvPr id="51229" name="Text Box 29"/>
            <p:cNvSpPr txBox="1">
              <a:spLocks noChangeArrowheads="1"/>
            </p:cNvSpPr>
            <p:nvPr/>
          </p:nvSpPr>
          <p:spPr bwMode="auto">
            <a:xfrm>
              <a:off x="3969" y="2523"/>
              <a:ext cx="658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400" b="1"/>
                <a:t>LT helper</a:t>
              </a:r>
              <a:endParaRPr lang="es-ES_tradnl" sz="2000" b="1"/>
            </a:p>
          </p:txBody>
        </p:sp>
        <p:sp>
          <p:nvSpPr>
            <p:cNvPr id="51230" name="AutoShape 30"/>
            <p:cNvSpPr>
              <a:spLocks noChangeArrowheads="1"/>
            </p:cNvSpPr>
            <p:nvPr/>
          </p:nvSpPr>
          <p:spPr bwMode="auto">
            <a:xfrm>
              <a:off x="4150" y="2115"/>
              <a:ext cx="226" cy="321"/>
            </a:xfrm>
            <a:prstGeom prst="downArrow">
              <a:avLst>
                <a:gd name="adj1" fmla="val 50000"/>
                <a:gd name="adj2" fmla="val 35509"/>
              </a:avLst>
            </a:prstGeom>
            <a:solidFill>
              <a:srgbClr val="000080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grpSp>
        <p:nvGrpSpPr>
          <p:cNvPr id="7" name="Group 38"/>
          <p:cNvGrpSpPr>
            <a:grpSpLocks/>
          </p:cNvGrpSpPr>
          <p:nvPr/>
        </p:nvGrpSpPr>
        <p:grpSpPr bwMode="auto">
          <a:xfrm>
            <a:off x="4681538" y="3201988"/>
            <a:ext cx="1439862" cy="1522412"/>
            <a:chOff x="2835" y="1933"/>
            <a:chExt cx="907" cy="959"/>
          </a:xfrm>
        </p:grpSpPr>
        <p:sp>
          <p:nvSpPr>
            <p:cNvPr id="51231" name="Text Box 31"/>
            <p:cNvSpPr txBox="1">
              <a:spLocks noChangeArrowheads="1"/>
            </p:cNvSpPr>
            <p:nvPr/>
          </p:nvSpPr>
          <p:spPr bwMode="auto">
            <a:xfrm>
              <a:off x="2835" y="2432"/>
              <a:ext cx="907" cy="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400" b="1"/>
                <a:t>LT citotóxico</a:t>
              </a:r>
              <a:endParaRPr lang="es-ES_tradnl" sz="2000" b="1"/>
            </a:p>
          </p:txBody>
        </p:sp>
        <p:sp>
          <p:nvSpPr>
            <p:cNvPr id="51232" name="AutoShape 32"/>
            <p:cNvSpPr>
              <a:spLocks noChangeArrowheads="1"/>
            </p:cNvSpPr>
            <p:nvPr/>
          </p:nvSpPr>
          <p:spPr bwMode="auto">
            <a:xfrm>
              <a:off x="3197" y="1933"/>
              <a:ext cx="227" cy="408"/>
            </a:xfrm>
            <a:prstGeom prst="downArrow">
              <a:avLst>
                <a:gd name="adj1" fmla="val 50000"/>
                <a:gd name="adj2" fmla="val 44934"/>
              </a:avLst>
            </a:prstGeom>
            <a:solidFill>
              <a:schemeClr val="tx1"/>
            </a:solidFill>
            <a:ln w="635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</p:grpSp>
      <p:sp>
        <p:nvSpPr>
          <p:cNvPr id="51233" name="Oval 33"/>
          <p:cNvSpPr>
            <a:spLocks noChangeArrowheads="1"/>
          </p:cNvSpPr>
          <p:nvPr/>
        </p:nvSpPr>
        <p:spPr bwMode="auto">
          <a:xfrm>
            <a:off x="6226175" y="1917700"/>
            <a:ext cx="1585913" cy="503238"/>
          </a:xfrm>
          <a:prstGeom prst="ellipse">
            <a:avLst/>
          </a:prstGeom>
          <a:noFill/>
          <a:ln w="57150" cmpd="thinThick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s-AR" sz="2400" b="1">
                <a:latin typeface="Tahoma" pitchFamily="34" charset="0"/>
              </a:rPr>
              <a:t>CPA</a:t>
            </a:r>
            <a:endParaRPr lang="es-ES_tradnl" sz="2400" b="1">
              <a:latin typeface="Tahoma" pitchFamily="34" charset="0"/>
            </a:endParaRPr>
          </a:p>
        </p:txBody>
      </p:sp>
      <p:grpSp>
        <p:nvGrpSpPr>
          <p:cNvPr id="8" name="Group 41"/>
          <p:cNvGrpSpPr>
            <a:grpSpLocks/>
          </p:cNvGrpSpPr>
          <p:nvPr/>
        </p:nvGrpSpPr>
        <p:grpSpPr bwMode="auto">
          <a:xfrm>
            <a:off x="4500563" y="4868863"/>
            <a:ext cx="2089150" cy="581025"/>
            <a:chOff x="2835" y="3067"/>
            <a:chExt cx="1316" cy="366"/>
          </a:xfrm>
        </p:grpSpPr>
        <p:sp>
          <p:nvSpPr>
            <p:cNvPr id="51234" name="AutoShape 34"/>
            <p:cNvSpPr>
              <a:spLocks noChangeArrowheads="1"/>
            </p:cNvSpPr>
            <p:nvPr/>
          </p:nvSpPr>
          <p:spPr bwMode="auto">
            <a:xfrm rot="1906036">
              <a:off x="3878" y="3067"/>
              <a:ext cx="273" cy="227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chemeClr val="tx1"/>
            </a:solidFill>
            <a:ln w="63500" algn="ctr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1235" name="Text Box 35"/>
            <p:cNvSpPr txBox="1">
              <a:spLocks noChangeArrowheads="1"/>
            </p:cNvSpPr>
            <p:nvPr/>
          </p:nvSpPr>
          <p:spPr bwMode="auto">
            <a:xfrm>
              <a:off x="2835" y="3203"/>
              <a:ext cx="1088" cy="2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400" b="1"/>
                <a:t>Macrófagos</a:t>
              </a:r>
              <a:endParaRPr lang="es-ES_tradnl" sz="2000" b="1"/>
            </a:p>
          </p:txBody>
        </p:sp>
      </p:grpSp>
      <p:sp>
        <p:nvSpPr>
          <p:cNvPr id="51242" name="Text Box 42"/>
          <p:cNvSpPr txBox="1">
            <a:spLocks noChangeArrowheads="1"/>
          </p:cNvSpPr>
          <p:nvPr/>
        </p:nvSpPr>
        <p:spPr bwMode="auto">
          <a:xfrm>
            <a:off x="5076825" y="4652963"/>
            <a:ext cx="36036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s-AR" sz="3200" b="1">
                <a:latin typeface="Tahoma" pitchFamily="34" charset="0"/>
              </a:rPr>
              <a:t>+</a:t>
            </a:r>
            <a:endParaRPr lang="es-ES_tradnl" sz="3200" b="1">
              <a:latin typeface="Tahoma" pitchFamily="34" charset="0"/>
            </a:endParaRPr>
          </a:p>
        </p:txBody>
      </p:sp>
      <p:sp>
        <p:nvSpPr>
          <p:cNvPr id="51245" name="Freeform 45"/>
          <p:cNvSpPr>
            <a:spLocks/>
          </p:cNvSpPr>
          <p:nvPr/>
        </p:nvSpPr>
        <p:spPr bwMode="auto">
          <a:xfrm>
            <a:off x="1236663" y="2216150"/>
            <a:ext cx="5286375" cy="3454400"/>
          </a:xfrm>
          <a:custGeom>
            <a:avLst/>
            <a:gdLst/>
            <a:ahLst/>
            <a:cxnLst>
              <a:cxn ang="0">
                <a:pos x="559" y="38"/>
              </a:cxn>
              <a:cxn ang="0">
                <a:pos x="151" y="401"/>
              </a:cxn>
              <a:cxn ang="0">
                <a:pos x="196" y="1036"/>
              </a:cxn>
              <a:cxn ang="0">
                <a:pos x="1330" y="1717"/>
              </a:cxn>
              <a:cxn ang="0">
                <a:pos x="2092" y="2069"/>
              </a:cxn>
              <a:cxn ang="0">
                <a:pos x="3162" y="2042"/>
              </a:cxn>
              <a:cxn ang="0">
                <a:pos x="3099" y="1263"/>
              </a:cxn>
              <a:cxn ang="0">
                <a:pos x="2848" y="1033"/>
              </a:cxn>
              <a:cxn ang="0">
                <a:pos x="1829" y="945"/>
              </a:cxn>
              <a:cxn ang="0">
                <a:pos x="1239" y="174"/>
              </a:cxn>
              <a:cxn ang="0">
                <a:pos x="559" y="38"/>
              </a:cxn>
            </a:cxnLst>
            <a:rect l="0" t="0" r="r" b="b"/>
            <a:pathLst>
              <a:path w="3330" h="2176">
                <a:moveTo>
                  <a:pt x="559" y="38"/>
                </a:moveTo>
                <a:cubicBezTo>
                  <a:pt x="378" y="76"/>
                  <a:pt x="211" y="235"/>
                  <a:pt x="151" y="401"/>
                </a:cubicBezTo>
                <a:cubicBezTo>
                  <a:pt x="91" y="567"/>
                  <a:pt x="0" y="817"/>
                  <a:pt x="196" y="1036"/>
                </a:cubicBezTo>
                <a:cubicBezTo>
                  <a:pt x="392" y="1255"/>
                  <a:pt x="1014" y="1545"/>
                  <a:pt x="1330" y="1717"/>
                </a:cubicBezTo>
                <a:cubicBezTo>
                  <a:pt x="1646" y="1889"/>
                  <a:pt x="1787" y="2015"/>
                  <a:pt x="2092" y="2069"/>
                </a:cubicBezTo>
                <a:cubicBezTo>
                  <a:pt x="2397" y="2123"/>
                  <a:pt x="2994" y="2176"/>
                  <a:pt x="3162" y="2042"/>
                </a:cubicBezTo>
                <a:cubicBezTo>
                  <a:pt x="3330" y="1908"/>
                  <a:pt x="3151" y="1431"/>
                  <a:pt x="3099" y="1263"/>
                </a:cubicBezTo>
                <a:cubicBezTo>
                  <a:pt x="3047" y="1095"/>
                  <a:pt x="3060" y="1086"/>
                  <a:pt x="2848" y="1033"/>
                </a:cubicBezTo>
                <a:cubicBezTo>
                  <a:pt x="2636" y="980"/>
                  <a:pt x="2097" y="1088"/>
                  <a:pt x="1829" y="945"/>
                </a:cubicBezTo>
                <a:cubicBezTo>
                  <a:pt x="1561" y="802"/>
                  <a:pt x="1451" y="325"/>
                  <a:pt x="1239" y="174"/>
                </a:cubicBezTo>
                <a:cubicBezTo>
                  <a:pt x="1027" y="23"/>
                  <a:pt x="740" y="0"/>
                  <a:pt x="559" y="38"/>
                </a:cubicBezTo>
                <a:close/>
              </a:path>
            </a:pathLst>
          </a:custGeom>
          <a:noFill/>
          <a:ln w="76200">
            <a:solidFill>
              <a:srgbClr val="CC00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AR"/>
          </a:p>
        </p:txBody>
      </p:sp>
      <p:sp>
        <p:nvSpPr>
          <p:cNvPr id="51247" name="Text Box 47"/>
          <p:cNvSpPr txBox="1">
            <a:spLocks noChangeArrowheads="1"/>
          </p:cNvSpPr>
          <p:nvPr/>
        </p:nvSpPr>
        <p:spPr bwMode="auto">
          <a:xfrm>
            <a:off x="2557463" y="307975"/>
            <a:ext cx="4032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800" b="1"/>
              <a:t>Respuesta inmune </a:t>
            </a:r>
            <a:endParaRPr lang="es-ES_tradnl" sz="2800" b="1"/>
          </a:p>
        </p:txBody>
      </p:sp>
      <p:grpSp>
        <p:nvGrpSpPr>
          <p:cNvPr id="9" name="Group 48"/>
          <p:cNvGrpSpPr>
            <a:grpSpLocks/>
          </p:cNvGrpSpPr>
          <p:nvPr/>
        </p:nvGrpSpPr>
        <p:grpSpPr bwMode="auto">
          <a:xfrm>
            <a:off x="180975" y="1892300"/>
            <a:ext cx="1331913" cy="2043113"/>
            <a:chOff x="-23" y="1117"/>
            <a:chExt cx="839" cy="1287"/>
          </a:xfrm>
        </p:grpSpPr>
        <p:sp>
          <p:nvSpPr>
            <p:cNvPr id="51249" name="AutoShape 49"/>
            <p:cNvSpPr>
              <a:spLocks noChangeArrowheads="1"/>
            </p:cNvSpPr>
            <p:nvPr/>
          </p:nvSpPr>
          <p:spPr bwMode="auto">
            <a:xfrm>
              <a:off x="340" y="1117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FF00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1250" name="Text Box 50"/>
            <p:cNvSpPr txBox="1">
              <a:spLocks noChangeArrowheads="1"/>
            </p:cNvSpPr>
            <p:nvPr/>
          </p:nvSpPr>
          <p:spPr bwMode="auto">
            <a:xfrm>
              <a:off x="-23" y="1616"/>
              <a:ext cx="839" cy="7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000" b="1"/>
                <a:t>Barreras naturales </a:t>
              </a:r>
              <a:r>
                <a:rPr lang="es-AR" b="1"/>
                <a:t>(piel y mucosas)</a:t>
              </a:r>
              <a:endParaRPr lang="es-ES_tradnl" b="1"/>
            </a:p>
          </p:txBody>
        </p:sp>
      </p:grpSp>
      <p:grpSp>
        <p:nvGrpSpPr>
          <p:cNvPr id="10" name="Group 51"/>
          <p:cNvGrpSpPr>
            <a:grpSpLocks/>
          </p:cNvGrpSpPr>
          <p:nvPr/>
        </p:nvGrpSpPr>
        <p:grpSpPr bwMode="auto">
          <a:xfrm>
            <a:off x="685800" y="1963738"/>
            <a:ext cx="1943100" cy="3603625"/>
            <a:chOff x="295" y="1162"/>
            <a:chExt cx="1224" cy="2270"/>
          </a:xfrm>
        </p:grpSpPr>
        <p:sp>
          <p:nvSpPr>
            <p:cNvPr id="51252" name="AutoShape 52"/>
            <p:cNvSpPr>
              <a:spLocks noChangeArrowheads="1"/>
            </p:cNvSpPr>
            <p:nvPr/>
          </p:nvSpPr>
          <p:spPr bwMode="auto">
            <a:xfrm>
              <a:off x="793" y="1162"/>
              <a:ext cx="181" cy="1315"/>
            </a:xfrm>
            <a:prstGeom prst="downArrow">
              <a:avLst>
                <a:gd name="adj1" fmla="val 50000"/>
                <a:gd name="adj2" fmla="val 181630"/>
              </a:avLst>
            </a:prstGeom>
            <a:solidFill>
              <a:srgbClr val="FFFF00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1253" name="Text Box 53"/>
            <p:cNvSpPr txBox="1">
              <a:spLocks noChangeArrowheads="1"/>
            </p:cNvSpPr>
            <p:nvPr/>
          </p:nvSpPr>
          <p:spPr bwMode="auto">
            <a:xfrm>
              <a:off x="295" y="2625"/>
              <a:ext cx="1224" cy="8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000" b="1"/>
                <a:t>Proteínas antiMO </a:t>
              </a:r>
              <a:r>
                <a:rPr lang="es-AR" b="1"/>
                <a:t>(defensinas, catelicidinas)</a:t>
              </a:r>
              <a:r>
                <a:rPr lang="es-AR" sz="2000" b="1"/>
                <a:t> </a:t>
              </a:r>
              <a:endParaRPr lang="es-ES_tradnl" sz="2000" b="1"/>
            </a:p>
          </p:txBody>
        </p:sp>
      </p:grpSp>
      <p:grpSp>
        <p:nvGrpSpPr>
          <p:cNvPr id="11" name="Group 54"/>
          <p:cNvGrpSpPr>
            <a:grpSpLocks/>
          </p:cNvGrpSpPr>
          <p:nvPr/>
        </p:nvGrpSpPr>
        <p:grpSpPr bwMode="auto">
          <a:xfrm>
            <a:off x="1765300" y="1892300"/>
            <a:ext cx="1620838" cy="2173288"/>
            <a:chOff x="975" y="1117"/>
            <a:chExt cx="1021" cy="1369"/>
          </a:xfrm>
        </p:grpSpPr>
        <p:sp>
          <p:nvSpPr>
            <p:cNvPr id="51255" name="AutoShape 55"/>
            <p:cNvSpPr>
              <a:spLocks noChangeArrowheads="1"/>
            </p:cNvSpPr>
            <p:nvPr/>
          </p:nvSpPr>
          <p:spPr bwMode="auto">
            <a:xfrm>
              <a:off x="1383" y="1117"/>
              <a:ext cx="136" cy="363"/>
            </a:xfrm>
            <a:prstGeom prst="downArrow">
              <a:avLst>
                <a:gd name="adj1" fmla="val 50000"/>
                <a:gd name="adj2" fmla="val 66728"/>
              </a:avLst>
            </a:prstGeom>
            <a:solidFill>
              <a:srgbClr val="FFFF00"/>
            </a:solidFill>
            <a:ln w="63500" algn="ctr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51256" name="Text Box 56"/>
            <p:cNvSpPr txBox="1">
              <a:spLocks noChangeArrowheads="1"/>
            </p:cNvSpPr>
            <p:nvPr/>
          </p:nvSpPr>
          <p:spPr bwMode="auto">
            <a:xfrm>
              <a:off x="975" y="1525"/>
              <a:ext cx="1021" cy="9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000" b="1"/>
                <a:t>Células fagocíticas </a:t>
              </a:r>
              <a:r>
                <a:rPr lang="es-AR" b="1"/>
                <a:t>(neutrófilos, macrófagos, linfocitos NK)</a:t>
              </a:r>
              <a:endParaRPr lang="es-ES_tradnl" b="1"/>
            </a:p>
          </p:txBody>
        </p:sp>
      </p:grpSp>
      <p:grpSp>
        <p:nvGrpSpPr>
          <p:cNvPr id="12" name="Group 57"/>
          <p:cNvGrpSpPr>
            <a:grpSpLocks/>
          </p:cNvGrpSpPr>
          <p:nvPr/>
        </p:nvGrpSpPr>
        <p:grpSpPr bwMode="auto">
          <a:xfrm>
            <a:off x="217488" y="668338"/>
            <a:ext cx="2736850" cy="1223962"/>
            <a:chOff x="0" y="346"/>
            <a:chExt cx="1724" cy="771"/>
          </a:xfrm>
        </p:grpSpPr>
        <p:sp>
          <p:nvSpPr>
            <p:cNvPr id="51258" name="Text Box 58"/>
            <p:cNvSpPr txBox="1">
              <a:spLocks noChangeArrowheads="1"/>
            </p:cNvSpPr>
            <p:nvPr/>
          </p:nvSpPr>
          <p:spPr bwMode="auto">
            <a:xfrm>
              <a:off x="357" y="745"/>
              <a:ext cx="1044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800" b="1">
                  <a:latin typeface="Tahoma" pitchFamily="34" charset="0"/>
                </a:rPr>
                <a:t>Innata</a:t>
              </a:r>
              <a:endParaRPr lang="es-ES_tradnl" sz="2800" b="1">
                <a:latin typeface="Tahoma" pitchFamily="34" charset="0"/>
              </a:endParaRPr>
            </a:p>
          </p:txBody>
        </p:sp>
        <p:grpSp>
          <p:nvGrpSpPr>
            <p:cNvPr id="13" name="Group 59"/>
            <p:cNvGrpSpPr>
              <a:grpSpLocks/>
            </p:cNvGrpSpPr>
            <p:nvPr/>
          </p:nvGrpSpPr>
          <p:grpSpPr bwMode="auto">
            <a:xfrm>
              <a:off x="0" y="346"/>
              <a:ext cx="1724" cy="771"/>
              <a:chOff x="0" y="346"/>
              <a:chExt cx="1724" cy="771"/>
            </a:xfrm>
          </p:grpSpPr>
          <p:sp>
            <p:nvSpPr>
              <p:cNvPr id="51260" name="Oval 60"/>
              <p:cNvSpPr>
                <a:spLocks noChangeArrowheads="1"/>
              </p:cNvSpPr>
              <p:nvPr/>
            </p:nvSpPr>
            <p:spPr bwMode="auto">
              <a:xfrm>
                <a:off x="0" y="709"/>
                <a:ext cx="1724" cy="408"/>
              </a:xfrm>
              <a:prstGeom prst="ellipse">
                <a:avLst/>
              </a:prstGeom>
              <a:noFill/>
              <a:ln w="57150" cmpd="thinThick">
                <a:solidFill>
                  <a:srgbClr val="FFFF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  <p:sp>
            <p:nvSpPr>
              <p:cNvPr id="51261" name="AutoShape 61"/>
              <p:cNvSpPr>
                <a:spLocks noChangeArrowheads="1"/>
              </p:cNvSpPr>
              <p:nvPr/>
            </p:nvSpPr>
            <p:spPr bwMode="auto">
              <a:xfrm rot="2578769">
                <a:off x="1429" y="346"/>
                <a:ext cx="272" cy="318"/>
              </a:xfrm>
              <a:prstGeom prst="downArrow">
                <a:avLst>
                  <a:gd name="adj1" fmla="val 50000"/>
                  <a:gd name="adj2" fmla="val 29228"/>
                </a:avLst>
              </a:prstGeom>
              <a:solidFill>
                <a:srgbClr val="FFFF00"/>
              </a:solidFill>
              <a:ln w="635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s-AR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1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51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1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1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51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16" grpId="0"/>
      <p:bldP spid="51222" grpId="0"/>
      <p:bldP spid="51233" grpId="0" animBg="1"/>
      <p:bldP spid="51242" grpId="0"/>
      <p:bldP spid="512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189638" y="1902375"/>
            <a:ext cx="1475083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Estrés </a:t>
            </a:r>
          </a:p>
          <a:p>
            <a:pPr algn="ctr"/>
            <a:r>
              <a:rPr lang="es-ES" sz="2400" b="1" dirty="0">
                <a:latin typeface="Times New Roman" pitchFamily="18" charset="0"/>
                <a:cs typeface="Times New Roman" pitchFamily="18" charset="0"/>
              </a:rPr>
              <a:t>oxidativo </a:t>
            </a:r>
            <a:endParaRPr lang="es-AR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upo 11"/>
          <p:cNvGrpSpPr/>
          <p:nvPr/>
        </p:nvGrpSpPr>
        <p:grpSpPr>
          <a:xfrm>
            <a:off x="395536" y="557881"/>
            <a:ext cx="2977621" cy="1651228"/>
            <a:chOff x="395536" y="557881"/>
            <a:chExt cx="2977621" cy="1651228"/>
          </a:xfrm>
        </p:grpSpPr>
        <p:sp>
          <p:nvSpPr>
            <p:cNvPr id="4" name="Rectángulo redondeado 3"/>
            <p:cNvSpPr/>
            <p:nvPr/>
          </p:nvSpPr>
          <p:spPr>
            <a:xfrm>
              <a:off x="395536" y="557881"/>
              <a:ext cx="2196000" cy="9194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Actividad metabólica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Flecha abajo 4"/>
            <p:cNvSpPr/>
            <p:nvPr/>
          </p:nvSpPr>
          <p:spPr>
            <a:xfrm rot="19211633">
              <a:off x="2437053" y="1595639"/>
              <a:ext cx="936104" cy="61347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Grupo 12"/>
          <p:cNvGrpSpPr/>
          <p:nvPr/>
        </p:nvGrpSpPr>
        <p:grpSpPr>
          <a:xfrm>
            <a:off x="387912" y="2530007"/>
            <a:ext cx="2799692" cy="1746498"/>
            <a:chOff x="387912" y="2530007"/>
            <a:chExt cx="2799692" cy="1746498"/>
          </a:xfrm>
        </p:grpSpPr>
        <p:sp>
          <p:nvSpPr>
            <p:cNvPr id="6" name="Flecha abajo 5"/>
            <p:cNvSpPr/>
            <p:nvPr/>
          </p:nvSpPr>
          <p:spPr>
            <a:xfrm rot="3084579">
              <a:off x="2412817" y="2691324"/>
              <a:ext cx="936104" cy="613470"/>
            </a:xfrm>
            <a:prstGeom prst="downArrow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ángulo redondeado 6"/>
            <p:cNvSpPr/>
            <p:nvPr/>
          </p:nvSpPr>
          <p:spPr>
            <a:xfrm>
              <a:off x="387912" y="3357104"/>
              <a:ext cx="2196000" cy="919401"/>
            </a:xfrm>
            <a:prstGeom prst="round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Baja producción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Grupo 13"/>
          <p:cNvGrpSpPr/>
          <p:nvPr/>
        </p:nvGrpSpPr>
        <p:grpSpPr>
          <a:xfrm>
            <a:off x="4587684" y="557881"/>
            <a:ext cx="2828388" cy="1792836"/>
            <a:chOff x="4587684" y="557881"/>
            <a:chExt cx="2828388" cy="1792836"/>
          </a:xfrm>
        </p:grpSpPr>
        <p:sp>
          <p:nvSpPr>
            <p:cNvPr id="8" name="Rectángulo redondeado 7"/>
            <p:cNvSpPr/>
            <p:nvPr/>
          </p:nvSpPr>
          <p:spPr>
            <a:xfrm>
              <a:off x="5220072" y="557881"/>
              <a:ext cx="2196000" cy="9194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Sistema inmune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Flecha abajo 8"/>
            <p:cNvSpPr/>
            <p:nvPr/>
          </p:nvSpPr>
          <p:spPr>
            <a:xfrm rot="2942806">
              <a:off x="4426367" y="1575930"/>
              <a:ext cx="936104" cy="61347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Grupo 14"/>
          <p:cNvGrpSpPr/>
          <p:nvPr/>
        </p:nvGrpSpPr>
        <p:grpSpPr>
          <a:xfrm>
            <a:off x="4440692" y="2710083"/>
            <a:ext cx="2975380" cy="1566422"/>
            <a:chOff x="4440692" y="2710083"/>
            <a:chExt cx="2975380" cy="1566422"/>
          </a:xfrm>
        </p:grpSpPr>
        <p:sp>
          <p:nvSpPr>
            <p:cNvPr id="10" name="Flecha abajo 9"/>
            <p:cNvSpPr/>
            <p:nvPr/>
          </p:nvSpPr>
          <p:spPr>
            <a:xfrm rot="19067676">
              <a:off x="4440692" y="2710083"/>
              <a:ext cx="936104" cy="613470"/>
            </a:xfrm>
            <a:prstGeom prst="downArrow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endParaRPr lang="es-AR" sz="2400" b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ángulo redondeado 10"/>
            <p:cNvSpPr/>
            <p:nvPr/>
          </p:nvSpPr>
          <p:spPr>
            <a:xfrm>
              <a:off x="5220072" y="3357104"/>
              <a:ext cx="2196000" cy="919401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/>
            <a:p>
              <a:pPr algn="ctr"/>
              <a:r>
                <a:rPr lang="es-ES" sz="2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Fallas de inmunidad</a:t>
              </a:r>
              <a:endParaRPr lang="es-AR" sz="2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311065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39" name="Rectangle 13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AR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828675" y="5589588"/>
            <a:ext cx="2160588" cy="647700"/>
            <a:chOff x="3424" y="2387"/>
            <a:chExt cx="1361" cy="408"/>
          </a:xfrm>
        </p:grpSpPr>
        <p:sp>
          <p:nvSpPr>
            <p:cNvPr id="47110" name="AutoShape 6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" name="Group 11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12" name="Freeform 8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13" name="Line 9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14" name="Line 10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828675" y="5273675"/>
            <a:ext cx="2160588" cy="647700"/>
            <a:chOff x="3424" y="2387"/>
            <a:chExt cx="1361" cy="408"/>
          </a:xfrm>
        </p:grpSpPr>
        <p:sp>
          <p:nvSpPr>
            <p:cNvPr id="47142" name="AutoShape 38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5" name="Group 39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44" name="Freeform 40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45" name="Line 41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46" name="Line 42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6" name="Group 13"/>
          <p:cNvGrpSpPr>
            <a:grpSpLocks/>
          </p:cNvGrpSpPr>
          <p:nvPr/>
        </p:nvGrpSpPr>
        <p:grpSpPr bwMode="auto">
          <a:xfrm>
            <a:off x="827088" y="4956175"/>
            <a:ext cx="2160587" cy="647700"/>
            <a:chOff x="3424" y="2387"/>
            <a:chExt cx="1361" cy="408"/>
          </a:xfrm>
        </p:grpSpPr>
        <p:sp>
          <p:nvSpPr>
            <p:cNvPr id="47118" name="AutoShape 14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20" name="Freeform 16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21" name="Line 17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22" name="Line 18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828675" y="4624388"/>
            <a:ext cx="2160588" cy="647700"/>
            <a:chOff x="3424" y="2387"/>
            <a:chExt cx="1361" cy="408"/>
          </a:xfrm>
        </p:grpSpPr>
        <p:sp>
          <p:nvSpPr>
            <p:cNvPr id="47124" name="AutoShape 20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26" name="Freeform 22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27" name="Line 23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28" name="Line 24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0" name="Group 25"/>
          <p:cNvGrpSpPr>
            <a:grpSpLocks/>
          </p:cNvGrpSpPr>
          <p:nvPr/>
        </p:nvGrpSpPr>
        <p:grpSpPr bwMode="auto">
          <a:xfrm>
            <a:off x="828675" y="4337050"/>
            <a:ext cx="2160588" cy="647700"/>
            <a:chOff x="3424" y="2387"/>
            <a:chExt cx="1361" cy="408"/>
          </a:xfrm>
        </p:grpSpPr>
        <p:sp>
          <p:nvSpPr>
            <p:cNvPr id="47130" name="AutoShape 26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11" name="Group 27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32" name="Freeform 28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33" name="Line 29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34" name="Line 30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2" name="Group 31"/>
          <p:cNvGrpSpPr>
            <a:grpSpLocks/>
          </p:cNvGrpSpPr>
          <p:nvPr/>
        </p:nvGrpSpPr>
        <p:grpSpPr bwMode="auto">
          <a:xfrm>
            <a:off x="828675" y="4048125"/>
            <a:ext cx="2160588" cy="647700"/>
            <a:chOff x="3424" y="2387"/>
            <a:chExt cx="1361" cy="408"/>
          </a:xfrm>
        </p:grpSpPr>
        <p:sp>
          <p:nvSpPr>
            <p:cNvPr id="47136" name="AutoShape 32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13" name="Group 33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38" name="Freeform 34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39" name="Line 35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40" name="Line 36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4" name="Group 43"/>
          <p:cNvGrpSpPr>
            <a:grpSpLocks/>
          </p:cNvGrpSpPr>
          <p:nvPr/>
        </p:nvGrpSpPr>
        <p:grpSpPr bwMode="auto">
          <a:xfrm>
            <a:off x="830263" y="3717925"/>
            <a:ext cx="2160587" cy="647700"/>
            <a:chOff x="3424" y="2387"/>
            <a:chExt cx="1361" cy="408"/>
          </a:xfrm>
        </p:grpSpPr>
        <p:sp>
          <p:nvSpPr>
            <p:cNvPr id="47148" name="AutoShape 44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15" name="Group 45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50" name="Freeform 46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51" name="Line 47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52" name="Line 48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6" name="Group 49"/>
          <p:cNvGrpSpPr>
            <a:grpSpLocks/>
          </p:cNvGrpSpPr>
          <p:nvPr/>
        </p:nvGrpSpPr>
        <p:grpSpPr bwMode="auto">
          <a:xfrm>
            <a:off x="830263" y="3402013"/>
            <a:ext cx="2160587" cy="647700"/>
            <a:chOff x="3424" y="2387"/>
            <a:chExt cx="1361" cy="408"/>
          </a:xfrm>
        </p:grpSpPr>
        <p:sp>
          <p:nvSpPr>
            <p:cNvPr id="47154" name="AutoShape 50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17" name="Group 51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56" name="Freeform 52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57" name="Line 53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58" name="Line 54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18" name="Group 55"/>
          <p:cNvGrpSpPr>
            <a:grpSpLocks/>
          </p:cNvGrpSpPr>
          <p:nvPr/>
        </p:nvGrpSpPr>
        <p:grpSpPr bwMode="auto">
          <a:xfrm>
            <a:off x="828675" y="3084513"/>
            <a:ext cx="2160588" cy="647700"/>
            <a:chOff x="3424" y="2387"/>
            <a:chExt cx="1361" cy="408"/>
          </a:xfrm>
        </p:grpSpPr>
        <p:sp>
          <p:nvSpPr>
            <p:cNvPr id="47160" name="AutoShape 56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19" name="Group 57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62" name="Freeform 58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63" name="Line 59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64" name="Line 60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20" name="Group 61"/>
          <p:cNvGrpSpPr>
            <a:grpSpLocks/>
          </p:cNvGrpSpPr>
          <p:nvPr/>
        </p:nvGrpSpPr>
        <p:grpSpPr bwMode="auto">
          <a:xfrm>
            <a:off x="830263" y="2752725"/>
            <a:ext cx="2160587" cy="647700"/>
            <a:chOff x="3424" y="2387"/>
            <a:chExt cx="1361" cy="408"/>
          </a:xfrm>
        </p:grpSpPr>
        <p:sp>
          <p:nvSpPr>
            <p:cNvPr id="47166" name="AutoShape 62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1" name="Group 63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68" name="Freeform 64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69" name="Line 65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70" name="Line 66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22" name="Group 67"/>
          <p:cNvGrpSpPr>
            <a:grpSpLocks/>
          </p:cNvGrpSpPr>
          <p:nvPr/>
        </p:nvGrpSpPr>
        <p:grpSpPr bwMode="auto">
          <a:xfrm>
            <a:off x="830263" y="2465388"/>
            <a:ext cx="2160587" cy="647700"/>
            <a:chOff x="3424" y="2387"/>
            <a:chExt cx="1361" cy="408"/>
          </a:xfrm>
        </p:grpSpPr>
        <p:sp>
          <p:nvSpPr>
            <p:cNvPr id="47172" name="AutoShape 68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3" name="Group 69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74" name="Freeform 70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75" name="Line 71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76" name="Line 72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24" name="Group 73"/>
          <p:cNvGrpSpPr>
            <a:grpSpLocks/>
          </p:cNvGrpSpPr>
          <p:nvPr/>
        </p:nvGrpSpPr>
        <p:grpSpPr bwMode="auto">
          <a:xfrm>
            <a:off x="830263" y="2176463"/>
            <a:ext cx="2160587" cy="647700"/>
            <a:chOff x="3424" y="2387"/>
            <a:chExt cx="1361" cy="408"/>
          </a:xfrm>
        </p:grpSpPr>
        <p:sp>
          <p:nvSpPr>
            <p:cNvPr id="47178" name="AutoShape 74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5" name="Group 75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180" name="Freeform 76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81" name="Line 77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182" name="Line 78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26" name="Group 97"/>
          <p:cNvGrpSpPr>
            <a:grpSpLocks/>
          </p:cNvGrpSpPr>
          <p:nvPr/>
        </p:nvGrpSpPr>
        <p:grpSpPr bwMode="auto">
          <a:xfrm>
            <a:off x="828675" y="1858963"/>
            <a:ext cx="2160588" cy="647700"/>
            <a:chOff x="3424" y="2387"/>
            <a:chExt cx="1361" cy="408"/>
          </a:xfrm>
        </p:grpSpPr>
        <p:sp>
          <p:nvSpPr>
            <p:cNvPr id="47202" name="AutoShape 98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7" name="Group 99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204" name="Freeform 100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205" name="Line 101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206" name="Line 102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28" name="Group 103"/>
          <p:cNvGrpSpPr>
            <a:grpSpLocks/>
          </p:cNvGrpSpPr>
          <p:nvPr/>
        </p:nvGrpSpPr>
        <p:grpSpPr bwMode="auto">
          <a:xfrm>
            <a:off x="828675" y="1571625"/>
            <a:ext cx="2160588" cy="647700"/>
            <a:chOff x="3424" y="2387"/>
            <a:chExt cx="1361" cy="408"/>
          </a:xfrm>
        </p:grpSpPr>
        <p:sp>
          <p:nvSpPr>
            <p:cNvPr id="47208" name="AutoShape 104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29" name="Group 105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210" name="Freeform 106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211" name="Line 107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212" name="Line 108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grpSp>
        <p:nvGrpSpPr>
          <p:cNvPr id="30" name="Group 109"/>
          <p:cNvGrpSpPr>
            <a:grpSpLocks/>
          </p:cNvGrpSpPr>
          <p:nvPr/>
        </p:nvGrpSpPr>
        <p:grpSpPr bwMode="auto">
          <a:xfrm>
            <a:off x="828675" y="1282700"/>
            <a:ext cx="2160588" cy="647700"/>
            <a:chOff x="3424" y="2387"/>
            <a:chExt cx="1361" cy="408"/>
          </a:xfrm>
        </p:grpSpPr>
        <p:sp>
          <p:nvSpPr>
            <p:cNvPr id="47214" name="AutoShape 110"/>
            <p:cNvSpPr>
              <a:spLocks noChangeArrowheads="1"/>
            </p:cNvSpPr>
            <p:nvPr/>
          </p:nvSpPr>
          <p:spPr bwMode="auto">
            <a:xfrm>
              <a:off x="3424" y="2387"/>
              <a:ext cx="1361" cy="408"/>
            </a:xfrm>
            <a:prstGeom prst="can">
              <a:avLst>
                <a:gd name="adj" fmla="val 50000"/>
              </a:avLst>
            </a:prstGeom>
            <a:gradFill rotWithShape="1">
              <a:gsLst>
                <a:gs pos="0">
                  <a:srgbClr val="FFCC00"/>
                </a:gs>
                <a:gs pos="100000">
                  <a:srgbClr val="FF9900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s-ES"/>
            </a:p>
          </p:txBody>
        </p:sp>
        <p:grpSp>
          <p:nvGrpSpPr>
            <p:cNvPr id="31" name="Group 111"/>
            <p:cNvGrpSpPr>
              <a:grpSpLocks/>
            </p:cNvGrpSpPr>
            <p:nvPr/>
          </p:nvGrpSpPr>
          <p:grpSpPr bwMode="auto">
            <a:xfrm>
              <a:off x="3785" y="2405"/>
              <a:ext cx="592" cy="136"/>
              <a:chOff x="3785" y="2432"/>
              <a:chExt cx="592" cy="136"/>
            </a:xfrm>
          </p:grpSpPr>
          <p:sp>
            <p:nvSpPr>
              <p:cNvPr id="47216" name="Freeform 112"/>
              <p:cNvSpPr>
                <a:spLocks/>
              </p:cNvSpPr>
              <p:nvPr/>
            </p:nvSpPr>
            <p:spPr bwMode="auto">
              <a:xfrm>
                <a:off x="3785" y="2451"/>
                <a:ext cx="592" cy="117"/>
              </a:xfrm>
              <a:custGeom>
                <a:avLst/>
                <a:gdLst/>
                <a:ahLst/>
                <a:cxnLst>
                  <a:cxn ang="0">
                    <a:pos x="493" y="20"/>
                  </a:cxn>
                  <a:cxn ang="0">
                    <a:pos x="226" y="1"/>
                  </a:cxn>
                  <a:cxn ang="0">
                    <a:pos x="181" y="23"/>
                  </a:cxn>
                  <a:cxn ang="0">
                    <a:pos x="408" y="66"/>
                  </a:cxn>
                  <a:cxn ang="0">
                    <a:pos x="317" y="88"/>
                  </a:cxn>
                  <a:cxn ang="0">
                    <a:pos x="0" y="44"/>
                  </a:cxn>
                </a:cxnLst>
                <a:rect l="0" t="0" r="r" b="b"/>
                <a:pathLst>
                  <a:path w="493" h="92">
                    <a:moveTo>
                      <a:pt x="493" y="20"/>
                    </a:moveTo>
                    <a:cubicBezTo>
                      <a:pt x="450" y="17"/>
                      <a:pt x="278" y="0"/>
                      <a:pt x="226" y="1"/>
                    </a:cubicBezTo>
                    <a:cubicBezTo>
                      <a:pt x="174" y="2"/>
                      <a:pt x="151" y="12"/>
                      <a:pt x="181" y="23"/>
                    </a:cubicBezTo>
                    <a:cubicBezTo>
                      <a:pt x="211" y="34"/>
                      <a:pt x="385" y="55"/>
                      <a:pt x="408" y="66"/>
                    </a:cubicBezTo>
                    <a:cubicBezTo>
                      <a:pt x="431" y="78"/>
                      <a:pt x="385" y="92"/>
                      <a:pt x="317" y="88"/>
                    </a:cubicBezTo>
                    <a:cubicBezTo>
                      <a:pt x="249" y="84"/>
                      <a:pt x="45" y="52"/>
                      <a:pt x="0" y="44"/>
                    </a:cubicBezTo>
                  </a:path>
                </a:pathLst>
              </a:cu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217" name="Line 113"/>
              <p:cNvSpPr>
                <a:spLocks noChangeShapeType="1"/>
              </p:cNvSpPr>
              <p:nvPr/>
            </p:nvSpPr>
            <p:spPr bwMode="auto">
              <a:xfrm flipH="1">
                <a:off x="3878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  <p:sp>
            <p:nvSpPr>
              <p:cNvPr id="47218" name="Line 114"/>
              <p:cNvSpPr>
                <a:spLocks noChangeShapeType="1"/>
              </p:cNvSpPr>
              <p:nvPr/>
            </p:nvSpPr>
            <p:spPr bwMode="auto">
              <a:xfrm flipH="1">
                <a:off x="3969" y="2432"/>
                <a:ext cx="363" cy="13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s-AR"/>
              </a:p>
            </p:txBody>
          </p:sp>
        </p:grpSp>
      </p:grpSp>
      <p:sp>
        <p:nvSpPr>
          <p:cNvPr id="47219" name="Text Box 115"/>
          <p:cNvSpPr txBox="1">
            <a:spLocks noChangeArrowheads="1"/>
          </p:cNvSpPr>
          <p:nvPr/>
        </p:nvSpPr>
        <p:spPr bwMode="auto">
          <a:xfrm>
            <a:off x="250825" y="374650"/>
            <a:ext cx="3384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AR" sz="2400" b="1">
                <a:latin typeface="Tahoma" pitchFamily="34" charset="0"/>
              </a:rPr>
              <a:t>Aporte diario de energía</a:t>
            </a:r>
            <a:endParaRPr lang="es-ES_tradnl" sz="2400" b="1">
              <a:latin typeface="Tahoma" pitchFamily="34" charset="0"/>
            </a:endParaRPr>
          </a:p>
        </p:txBody>
      </p:sp>
      <p:grpSp>
        <p:nvGrpSpPr>
          <p:cNvPr id="47104" name="Group 132"/>
          <p:cNvGrpSpPr>
            <a:grpSpLocks/>
          </p:cNvGrpSpPr>
          <p:nvPr/>
        </p:nvGrpSpPr>
        <p:grpSpPr bwMode="auto">
          <a:xfrm>
            <a:off x="3203575" y="2924175"/>
            <a:ext cx="5545138" cy="1466850"/>
            <a:chOff x="2018" y="1842"/>
            <a:chExt cx="3493" cy="924"/>
          </a:xfrm>
        </p:grpSpPr>
        <p:sp>
          <p:nvSpPr>
            <p:cNvPr id="47220" name="Line 116"/>
            <p:cNvSpPr>
              <a:spLocks noChangeShapeType="1"/>
            </p:cNvSpPr>
            <p:nvPr/>
          </p:nvSpPr>
          <p:spPr bwMode="auto">
            <a:xfrm flipH="1">
              <a:off x="2018" y="2296"/>
              <a:ext cx="349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s-AR"/>
            </a:p>
          </p:txBody>
        </p:sp>
        <p:sp>
          <p:nvSpPr>
            <p:cNvPr id="47221" name="Text Box 117"/>
            <p:cNvSpPr txBox="1">
              <a:spLocks noChangeArrowheads="1"/>
            </p:cNvSpPr>
            <p:nvPr/>
          </p:nvSpPr>
          <p:spPr bwMode="auto">
            <a:xfrm>
              <a:off x="2109" y="1842"/>
              <a:ext cx="140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2400" b="1">
                  <a:latin typeface="Tahoma" pitchFamily="34" charset="0"/>
                </a:rPr>
                <a:t>Producción</a:t>
              </a:r>
              <a:endParaRPr lang="es-ES_tradnl" sz="2400" b="1">
                <a:latin typeface="Tahoma" pitchFamily="34" charset="0"/>
              </a:endParaRPr>
            </a:p>
          </p:txBody>
        </p:sp>
        <p:sp>
          <p:nvSpPr>
            <p:cNvPr id="47222" name="Text Box 118"/>
            <p:cNvSpPr txBox="1">
              <a:spLocks noChangeArrowheads="1"/>
            </p:cNvSpPr>
            <p:nvPr/>
          </p:nvSpPr>
          <p:spPr bwMode="auto">
            <a:xfrm>
              <a:off x="2018" y="2478"/>
              <a:ext cx="1588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2400" b="1">
                  <a:latin typeface="Tahoma" pitchFamily="34" charset="0"/>
                </a:rPr>
                <a:t>Mantenimiento</a:t>
              </a:r>
              <a:endParaRPr lang="es-ES_tradnl" sz="2400" b="1">
                <a:latin typeface="Tahoma" pitchFamily="34" charset="0"/>
              </a:endParaRPr>
            </a:p>
          </p:txBody>
        </p:sp>
      </p:grpSp>
      <p:grpSp>
        <p:nvGrpSpPr>
          <p:cNvPr id="47105" name="Group 134"/>
          <p:cNvGrpSpPr>
            <a:grpSpLocks/>
          </p:cNvGrpSpPr>
          <p:nvPr/>
        </p:nvGrpSpPr>
        <p:grpSpPr bwMode="auto">
          <a:xfrm>
            <a:off x="5364163" y="1268413"/>
            <a:ext cx="3636962" cy="2305050"/>
            <a:chOff x="3379" y="799"/>
            <a:chExt cx="2291" cy="1452"/>
          </a:xfrm>
        </p:grpSpPr>
        <p:sp>
          <p:nvSpPr>
            <p:cNvPr id="47223" name="AutoShape 119"/>
            <p:cNvSpPr>
              <a:spLocks noChangeArrowheads="1"/>
            </p:cNvSpPr>
            <p:nvPr/>
          </p:nvSpPr>
          <p:spPr bwMode="auto">
            <a:xfrm>
              <a:off x="3379" y="799"/>
              <a:ext cx="544" cy="1452"/>
            </a:xfrm>
            <a:prstGeom prst="upDownArrow">
              <a:avLst>
                <a:gd name="adj1" fmla="val 50000"/>
                <a:gd name="adj2" fmla="val 53382"/>
              </a:avLst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7225" name="Text Box 121"/>
            <p:cNvSpPr txBox="1">
              <a:spLocks noChangeArrowheads="1"/>
            </p:cNvSpPr>
            <p:nvPr/>
          </p:nvSpPr>
          <p:spPr bwMode="auto">
            <a:xfrm>
              <a:off x="4105" y="799"/>
              <a:ext cx="154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2000" b="1">
                  <a:latin typeface="Tahoma" pitchFamily="34" charset="0"/>
                </a:rPr>
                <a:t>Litros leche/día</a:t>
              </a:r>
              <a:endParaRPr lang="es-ES_tradnl" sz="2000" b="1">
                <a:latin typeface="Tahoma" pitchFamily="34" charset="0"/>
              </a:endParaRPr>
            </a:p>
          </p:txBody>
        </p:sp>
        <p:sp>
          <p:nvSpPr>
            <p:cNvPr id="47226" name="Text Box 122"/>
            <p:cNvSpPr txBox="1">
              <a:spLocks noChangeArrowheads="1"/>
            </p:cNvSpPr>
            <p:nvPr/>
          </p:nvSpPr>
          <p:spPr bwMode="auto">
            <a:xfrm>
              <a:off x="3969" y="1219"/>
              <a:ext cx="1701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000" b="1">
                  <a:latin typeface="Tahoma" pitchFamily="34" charset="0"/>
                </a:rPr>
                <a:t>Ganancias diarias de peso</a:t>
              </a:r>
              <a:endParaRPr lang="es-ES_tradnl" sz="2000" b="1">
                <a:latin typeface="Tahoma" pitchFamily="34" charset="0"/>
              </a:endParaRPr>
            </a:p>
          </p:txBody>
        </p:sp>
        <p:sp>
          <p:nvSpPr>
            <p:cNvPr id="47227" name="Text Box 123"/>
            <p:cNvSpPr txBox="1">
              <a:spLocks noChangeArrowheads="1"/>
            </p:cNvSpPr>
            <p:nvPr/>
          </p:nvSpPr>
          <p:spPr bwMode="auto">
            <a:xfrm>
              <a:off x="4105" y="1819"/>
              <a:ext cx="1406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s-AR" sz="2000" b="1">
                  <a:latin typeface="Tahoma" pitchFamily="34" charset="0"/>
                </a:rPr>
                <a:t>Terneros/año</a:t>
              </a:r>
              <a:endParaRPr lang="es-ES_tradnl" sz="2000" b="1">
                <a:latin typeface="Tahoma" pitchFamily="34" charset="0"/>
              </a:endParaRPr>
            </a:p>
          </p:txBody>
        </p:sp>
      </p:grpSp>
      <p:grpSp>
        <p:nvGrpSpPr>
          <p:cNvPr id="47106" name="Group 133"/>
          <p:cNvGrpSpPr>
            <a:grpSpLocks/>
          </p:cNvGrpSpPr>
          <p:nvPr/>
        </p:nvGrpSpPr>
        <p:grpSpPr bwMode="auto">
          <a:xfrm>
            <a:off x="5795963" y="3716338"/>
            <a:ext cx="3348037" cy="1441450"/>
            <a:chOff x="3651" y="2341"/>
            <a:chExt cx="2109" cy="908"/>
          </a:xfrm>
        </p:grpSpPr>
        <p:sp>
          <p:nvSpPr>
            <p:cNvPr id="47229" name="AutoShape 125"/>
            <p:cNvSpPr>
              <a:spLocks/>
            </p:cNvSpPr>
            <p:nvPr/>
          </p:nvSpPr>
          <p:spPr bwMode="auto">
            <a:xfrm>
              <a:off x="3651" y="2341"/>
              <a:ext cx="91" cy="908"/>
            </a:xfrm>
            <a:prstGeom prst="leftBrace">
              <a:avLst>
                <a:gd name="adj1" fmla="val 83150"/>
                <a:gd name="adj2" fmla="val 34986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s-AR"/>
            </a:p>
          </p:txBody>
        </p:sp>
        <p:sp>
          <p:nvSpPr>
            <p:cNvPr id="47230" name="Text Box 126"/>
            <p:cNvSpPr txBox="1">
              <a:spLocks noChangeArrowheads="1"/>
            </p:cNvSpPr>
            <p:nvPr/>
          </p:nvSpPr>
          <p:spPr bwMode="auto">
            <a:xfrm>
              <a:off x="3742" y="2364"/>
              <a:ext cx="2018" cy="25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lIns="0" r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s-AR" sz="2000" b="1">
                  <a:latin typeface="Tahoma" pitchFamily="34" charset="0"/>
                </a:rPr>
                <a:t>Servicios generales</a:t>
              </a:r>
              <a:endParaRPr lang="es-ES_tradnl" sz="2000" b="1">
                <a:latin typeface="Tahoma" pitchFamily="34" charset="0"/>
              </a:endParaRPr>
            </a:p>
          </p:txBody>
        </p:sp>
      </p:grpSp>
      <p:sp>
        <p:nvSpPr>
          <p:cNvPr id="47231" name="Text Box 127"/>
          <p:cNvSpPr txBox="1">
            <a:spLocks noChangeArrowheads="1"/>
          </p:cNvSpPr>
          <p:nvPr/>
        </p:nvSpPr>
        <p:spPr bwMode="auto">
          <a:xfrm>
            <a:off x="6227763" y="4064000"/>
            <a:ext cx="1800225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ü"/>
            </a:pPr>
            <a:r>
              <a:rPr lang="es-AR" sz="2000" b="1">
                <a:latin typeface="Tahoma" pitchFamily="34" charset="0"/>
              </a:rPr>
              <a:t>Digestivo</a:t>
            </a:r>
            <a:endParaRPr lang="es-ES_tradnl" sz="2000" b="1">
              <a:latin typeface="Tahoma" pitchFamily="34" charset="0"/>
            </a:endParaRPr>
          </a:p>
        </p:txBody>
      </p:sp>
      <p:sp>
        <p:nvSpPr>
          <p:cNvPr id="47232" name="Text Box 128"/>
          <p:cNvSpPr txBox="1">
            <a:spLocks noChangeArrowheads="1"/>
          </p:cNvSpPr>
          <p:nvPr/>
        </p:nvSpPr>
        <p:spPr bwMode="auto">
          <a:xfrm>
            <a:off x="6229350" y="4386263"/>
            <a:ext cx="18716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ü"/>
            </a:pPr>
            <a:r>
              <a:rPr lang="es-AR" sz="2000" b="1">
                <a:latin typeface="Tahoma" pitchFamily="34" charset="0"/>
              </a:rPr>
              <a:t>Muscular</a:t>
            </a:r>
            <a:endParaRPr lang="es-ES_tradnl" sz="2000" b="1">
              <a:latin typeface="Tahoma" pitchFamily="34" charset="0"/>
            </a:endParaRPr>
          </a:p>
        </p:txBody>
      </p:sp>
      <p:sp>
        <p:nvSpPr>
          <p:cNvPr id="47233" name="Text Box 129"/>
          <p:cNvSpPr txBox="1">
            <a:spLocks noChangeArrowheads="1"/>
          </p:cNvSpPr>
          <p:nvPr/>
        </p:nvSpPr>
        <p:spPr bwMode="auto">
          <a:xfrm>
            <a:off x="6229350" y="4711700"/>
            <a:ext cx="2087563" cy="396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0" rIns="0"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SzPct val="130000"/>
              <a:buFont typeface="Wingdings" pitchFamily="2" charset="2"/>
              <a:buChar char="ü"/>
            </a:pPr>
            <a:r>
              <a:rPr lang="es-AR" sz="2000" b="1">
                <a:latin typeface="Tahoma" pitchFamily="34" charset="0"/>
              </a:rPr>
              <a:t>Inmunidad</a:t>
            </a:r>
            <a:endParaRPr lang="es-ES_tradnl" sz="2000" b="1">
              <a:latin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47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7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47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47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9" dur="500"/>
                                        <p:tgtEl>
                                          <p:spTgt spid="47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31" grpId="0"/>
      <p:bldP spid="47232" grpId="0"/>
      <p:bldP spid="4723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579</Words>
  <Application>Microsoft Office PowerPoint</Application>
  <PresentationFormat>On-screen Show (4:3)</PresentationFormat>
  <Paragraphs>239</Paragraphs>
  <Slides>24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5" baseType="lpstr">
      <vt:lpstr>Arial</vt:lpstr>
      <vt:lpstr>Arial Black</vt:lpstr>
      <vt:lpstr>Arial Unicode MS</vt:lpstr>
      <vt:lpstr>Calibri</vt:lpstr>
      <vt:lpstr>DaxlinePro-Regular</vt:lpstr>
      <vt:lpstr>Symbol</vt:lpstr>
      <vt:lpstr>Tahoma</vt:lpstr>
      <vt:lpstr>Times New Roman</vt:lpstr>
      <vt:lpstr>Wingdings</vt:lpstr>
      <vt:lpstr>Office Theme</vt:lpstr>
      <vt:lpstr>Microsoft Excel 97-2003 Worksheet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Guillermo Mattioli</dc:creator>
  <cp:lastModifiedBy>Guillermo Mattioli</cp:lastModifiedBy>
  <cp:revision>12</cp:revision>
  <dcterms:created xsi:type="dcterms:W3CDTF">2018-02-03T12:39:05Z</dcterms:created>
  <dcterms:modified xsi:type="dcterms:W3CDTF">2019-07-03T01:34:02Z</dcterms:modified>
</cp:coreProperties>
</file>